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pricots" pitchFamily="2" charset="0"/>
      <p:regular r:id="rId13"/>
    </p:embeddedFont>
    <p:embeddedFont>
      <p:font typeface="Impact" panose="020B0806030902050204" pitchFamily="34" charset="0"/>
      <p:regular r:id="rId14"/>
    </p:embeddedFont>
    <p:embeddedFont>
      <p:font typeface="Inter" panose="020B0502030000000004" pitchFamily="34" charset="0"/>
      <p:regular r:id="rId15"/>
    </p:embeddedFont>
    <p:embeddedFont>
      <p:font typeface="Inter Bold" panose="020B0802030000000004" pitchFamily="34" charset="0"/>
      <p:regular r:id="rId16"/>
      <p:bold r:id="rId17"/>
    </p:embeddedFont>
    <p:embeddedFont>
      <p:font typeface="Inter Semi-Bold" panose="02000503000000020004" pitchFamily="2" charset="0"/>
      <p:regular r:id="rId18"/>
      <p:bold r:id="rId19"/>
    </p:embeddedFont>
    <p:embeddedFont>
      <p:font typeface="Lilita One" panose="02000000000000000000" pitchFamily="2" charset="0"/>
      <p:regular r:id="rId20"/>
    </p:embeddedFont>
    <p:embeddedFont>
      <p:font typeface="Rubik One" panose="02000604000000020004" pitchFamily="2" charset="-79"/>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644F"/>
    <a:srgbClr val="97AB8B"/>
    <a:srgbClr val="80C2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91C086-7FA0-464F-A6AA-D02841372812}" v="37" dt="2025-08-21T12:52:05.3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autoAdjust="0"/>
    <p:restoredTop sz="94613" autoAdjust="0"/>
  </p:normalViewPr>
  <p:slideViewPr>
    <p:cSldViewPr>
      <p:cViewPr varScale="1">
        <p:scale>
          <a:sx n="58" d="100"/>
          <a:sy n="58" d="100"/>
        </p:scale>
        <p:origin x="208" y="8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YTTON BARNARD" userId="8cd53cf8ce6c6a64" providerId="LiveId" clId="{57770E46-0B94-566A-97E3-92432406B19D}"/>
    <pc:docChg chg="custSel modSld">
      <pc:chgData name="DRYTTON BARNARD" userId="8cd53cf8ce6c6a64" providerId="LiveId" clId="{57770E46-0B94-566A-97E3-92432406B19D}" dt="2025-08-21T12:52:14.598" v="414" actId="1076"/>
      <pc:docMkLst>
        <pc:docMk/>
      </pc:docMkLst>
      <pc:sldChg chg="addSp modSp mod modAnim">
        <pc:chgData name="DRYTTON BARNARD" userId="8cd53cf8ce6c6a64" providerId="LiveId" clId="{57770E46-0B94-566A-97E3-92432406B19D}" dt="2025-08-21T12:42:34.992" v="368"/>
        <pc:sldMkLst>
          <pc:docMk/>
          <pc:sldMk cId="0" sldId="256"/>
        </pc:sldMkLst>
        <pc:picChg chg="add mod">
          <ac:chgData name="DRYTTON BARNARD" userId="8cd53cf8ce6c6a64" providerId="LiveId" clId="{57770E46-0B94-566A-97E3-92432406B19D}" dt="2025-08-21T12:42:34.992" v="368"/>
          <ac:picMkLst>
            <pc:docMk/>
            <pc:sldMk cId="0" sldId="256"/>
            <ac:picMk id="43" creationId="{B9DEC26F-F1A6-918B-5A52-1A207A7042D0}"/>
          </ac:picMkLst>
        </pc:picChg>
      </pc:sldChg>
      <pc:sldChg chg="addSp modSp mod modAnim">
        <pc:chgData name="DRYTTON BARNARD" userId="8cd53cf8ce6c6a64" providerId="LiveId" clId="{57770E46-0B94-566A-97E3-92432406B19D}" dt="2025-08-21T12:48:20.041" v="401"/>
        <pc:sldMkLst>
          <pc:docMk/>
          <pc:sldMk cId="0" sldId="257"/>
        </pc:sldMkLst>
        <pc:spChg chg="mod">
          <ac:chgData name="DRYTTON BARNARD" userId="8cd53cf8ce6c6a64" providerId="LiveId" clId="{57770E46-0B94-566A-97E3-92432406B19D}" dt="2025-08-21T12:33:13.315" v="345" actId="20577"/>
          <ac:spMkLst>
            <pc:docMk/>
            <pc:sldMk cId="0" sldId="257"/>
            <ac:spMk id="27" creationId="{00000000-0000-0000-0000-000000000000}"/>
          </ac:spMkLst>
        </pc:spChg>
        <pc:spChg chg="mod">
          <ac:chgData name="DRYTTON BARNARD" userId="8cd53cf8ce6c6a64" providerId="LiveId" clId="{57770E46-0B94-566A-97E3-92432406B19D}" dt="2025-08-21T12:14:59.097" v="8" actId="207"/>
          <ac:spMkLst>
            <pc:docMk/>
            <pc:sldMk cId="0" sldId="257"/>
            <ac:spMk id="28" creationId="{00000000-0000-0000-0000-000000000000}"/>
          </ac:spMkLst>
        </pc:spChg>
        <pc:picChg chg="add mod">
          <ac:chgData name="DRYTTON BARNARD" userId="8cd53cf8ce6c6a64" providerId="LiveId" clId="{57770E46-0B94-566A-97E3-92432406B19D}" dt="2025-08-21T12:42:52.754" v="370" actId="207"/>
          <ac:picMkLst>
            <pc:docMk/>
            <pc:sldMk cId="0" sldId="257"/>
            <ac:picMk id="29" creationId="{FF1644D6-6082-F0D9-E233-B91A1D547250}"/>
          </ac:picMkLst>
        </pc:picChg>
      </pc:sldChg>
      <pc:sldChg chg="addSp delSp modSp mod delAnim modAnim">
        <pc:chgData name="DRYTTON BARNARD" userId="8cd53cf8ce6c6a64" providerId="LiveId" clId="{57770E46-0B94-566A-97E3-92432406B19D}" dt="2025-08-21T12:48:12.503" v="400"/>
        <pc:sldMkLst>
          <pc:docMk/>
          <pc:sldMk cId="0" sldId="258"/>
        </pc:sldMkLst>
        <pc:spChg chg="mod">
          <ac:chgData name="DRYTTON BARNARD" userId="8cd53cf8ce6c6a64" providerId="LiveId" clId="{57770E46-0B94-566A-97E3-92432406B19D}" dt="2025-08-21T12:19:19.574" v="184" actId="1076"/>
          <ac:spMkLst>
            <pc:docMk/>
            <pc:sldMk cId="0" sldId="258"/>
            <ac:spMk id="27" creationId="{00000000-0000-0000-0000-000000000000}"/>
          </ac:spMkLst>
        </pc:spChg>
        <pc:spChg chg="mod">
          <ac:chgData name="DRYTTON BARNARD" userId="8cd53cf8ce6c6a64" providerId="LiveId" clId="{57770E46-0B94-566A-97E3-92432406B19D}" dt="2025-08-21T12:18:05.964" v="106" actId="207"/>
          <ac:spMkLst>
            <pc:docMk/>
            <pc:sldMk cId="0" sldId="258"/>
            <ac:spMk id="28" creationId="{00000000-0000-0000-0000-000000000000}"/>
          </ac:spMkLst>
        </pc:spChg>
        <pc:picChg chg="add del mod">
          <ac:chgData name="DRYTTON BARNARD" userId="8cd53cf8ce6c6a64" providerId="LiveId" clId="{57770E46-0B94-566A-97E3-92432406B19D}" dt="2025-08-21T12:41:24.815" v="361" actId="21"/>
          <ac:picMkLst>
            <pc:docMk/>
            <pc:sldMk cId="0" sldId="258"/>
            <ac:picMk id="29" creationId="{F1D97634-F2D7-C27B-D22F-DBE4D0A31DEE}"/>
          </ac:picMkLst>
        </pc:picChg>
        <pc:picChg chg="add mod">
          <ac:chgData name="DRYTTON BARNARD" userId="8cd53cf8ce6c6a64" providerId="LiveId" clId="{57770E46-0B94-566A-97E3-92432406B19D}" dt="2025-08-21T12:43:06.493" v="371" actId="208"/>
          <ac:picMkLst>
            <pc:docMk/>
            <pc:sldMk cId="0" sldId="258"/>
            <ac:picMk id="30" creationId="{864BDE4F-6523-8C80-47D1-306C512792A1}"/>
          </ac:picMkLst>
        </pc:picChg>
        <pc:picChg chg="add mod">
          <ac:chgData name="DRYTTON BARNARD" userId="8cd53cf8ce6c6a64" providerId="LiveId" clId="{57770E46-0B94-566A-97E3-92432406B19D}" dt="2025-08-21T12:42:07.884" v="365" actId="571"/>
          <ac:picMkLst>
            <pc:docMk/>
            <pc:sldMk cId="0" sldId="258"/>
            <ac:picMk id="31" creationId="{116CB402-F33C-213B-5CC9-51EE011E528B}"/>
          </ac:picMkLst>
        </pc:picChg>
      </pc:sldChg>
      <pc:sldChg chg="addSp modSp mod modAnim">
        <pc:chgData name="DRYTTON BARNARD" userId="8cd53cf8ce6c6a64" providerId="LiveId" clId="{57770E46-0B94-566A-97E3-92432406B19D}" dt="2025-08-21T12:48:04.530" v="399"/>
        <pc:sldMkLst>
          <pc:docMk/>
          <pc:sldMk cId="0" sldId="259"/>
        </pc:sldMkLst>
        <pc:spChg chg="mod">
          <ac:chgData name="DRYTTON BARNARD" userId="8cd53cf8ce6c6a64" providerId="LiveId" clId="{57770E46-0B94-566A-97E3-92432406B19D}" dt="2025-08-21T12:19:40.893" v="187" actId="1582"/>
          <ac:spMkLst>
            <pc:docMk/>
            <pc:sldMk cId="0" sldId="259"/>
            <ac:spMk id="29" creationId="{00000000-0000-0000-0000-000000000000}"/>
          </ac:spMkLst>
        </pc:spChg>
        <pc:picChg chg="add mod">
          <ac:chgData name="DRYTTON BARNARD" userId="8cd53cf8ce6c6a64" providerId="LiveId" clId="{57770E46-0B94-566A-97E3-92432406B19D}" dt="2025-08-21T12:43:55.279" v="376" actId="207"/>
          <ac:picMkLst>
            <pc:docMk/>
            <pc:sldMk cId="0" sldId="259"/>
            <ac:picMk id="30" creationId="{F2F10E4A-A56F-E0EC-6DF4-7920B0FB9A30}"/>
          </ac:picMkLst>
        </pc:picChg>
      </pc:sldChg>
      <pc:sldChg chg="addSp modSp mod modAnim">
        <pc:chgData name="DRYTTON BARNARD" userId="8cd53cf8ce6c6a64" providerId="LiveId" clId="{57770E46-0B94-566A-97E3-92432406B19D}" dt="2025-08-21T12:50:29.066" v="408"/>
        <pc:sldMkLst>
          <pc:docMk/>
          <pc:sldMk cId="0" sldId="260"/>
        </pc:sldMkLst>
        <pc:spChg chg="mod">
          <ac:chgData name="DRYTTON BARNARD" userId="8cd53cf8ce6c6a64" providerId="LiveId" clId="{57770E46-0B94-566A-97E3-92432406B19D}" dt="2025-08-21T12:25:47.794" v="263" actId="115"/>
          <ac:spMkLst>
            <pc:docMk/>
            <pc:sldMk cId="0" sldId="260"/>
            <ac:spMk id="28" creationId="{00000000-0000-0000-0000-000000000000}"/>
          </ac:spMkLst>
        </pc:spChg>
        <pc:spChg chg="mod">
          <ac:chgData name="DRYTTON BARNARD" userId="8cd53cf8ce6c6a64" providerId="LiveId" clId="{57770E46-0B94-566A-97E3-92432406B19D}" dt="2025-08-21T12:26:29.009" v="268" actId="1582"/>
          <ac:spMkLst>
            <pc:docMk/>
            <pc:sldMk cId="0" sldId="260"/>
            <ac:spMk id="29" creationId="{00000000-0000-0000-0000-000000000000}"/>
          </ac:spMkLst>
        </pc:spChg>
        <pc:picChg chg="add mod">
          <ac:chgData name="DRYTTON BARNARD" userId="8cd53cf8ce6c6a64" providerId="LiveId" clId="{57770E46-0B94-566A-97E3-92432406B19D}" dt="2025-08-21T12:50:20.659" v="407" actId="1076"/>
          <ac:picMkLst>
            <pc:docMk/>
            <pc:sldMk cId="0" sldId="260"/>
            <ac:picMk id="30" creationId="{13F23130-4837-3598-1226-7E79A045BF5C}"/>
          </ac:picMkLst>
        </pc:picChg>
      </pc:sldChg>
      <pc:sldChg chg="addSp modSp mod modAnim">
        <pc:chgData name="DRYTTON BARNARD" userId="8cd53cf8ce6c6a64" providerId="LiveId" clId="{57770E46-0B94-566A-97E3-92432406B19D}" dt="2025-08-21T12:52:14.598" v="414" actId="1076"/>
        <pc:sldMkLst>
          <pc:docMk/>
          <pc:sldMk cId="0" sldId="261"/>
        </pc:sldMkLst>
        <pc:spChg chg="mod">
          <ac:chgData name="DRYTTON BARNARD" userId="8cd53cf8ce6c6a64" providerId="LiveId" clId="{57770E46-0B94-566A-97E3-92432406B19D}" dt="2025-08-21T12:27:46.415" v="325" actId="1076"/>
          <ac:spMkLst>
            <pc:docMk/>
            <pc:sldMk cId="0" sldId="261"/>
            <ac:spMk id="28" creationId="{00000000-0000-0000-0000-000000000000}"/>
          </ac:spMkLst>
        </pc:spChg>
        <pc:spChg chg="mod">
          <ac:chgData name="DRYTTON BARNARD" userId="8cd53cf8ce6c6a64" providerId="LiveId" clId="{57770E46-0B94-566A-97E3-92432406B19D}" dt="2025-08-21T12:26:59.315" v="273" actId="1582"/>
          <ac:spMkLst>
            <pc:docMk/>
            <pc:sldMk cId="0" sldId="261"/>
            <ac:spMk id="29" creationId="{00000000-0000-0000-0000-000000000000}"/>
          </ac:spMkLst>
        </pc:spChg>
        <pc:picChg chg="add mod">
          <ac:chgData name="DRYTTON BARNARD" userId="8cd53cf8ce6c6a64" providerId="LiveId" clId="{57770E46-0B94-566A-97E3-92432406B19D}" dt="2025-08-21T12:52:14.598" v="414" actId="1076"/>
          <ac:picMkLst>
            <pc:docMk/>
            <pc:sldMk cId="0" sldId="261"/>
            <ac:picMk id="30" creationId="{9CD3CC87-B5D6-F478-EEFC-C5A0A24DC9C0}"/>
          </ac:picMkLst>
        </pc:picChg>
      </pc:sldChg>
      <pc:sldChg chg="addSp modSp mod modAnim">
        <pc:chgData name="DRYTTON BARNARD" userId="8cd53cf8ce6c6a64" providerId="LiveId" clId="{57770E46-0B94-566A-97E3-92432406B19D}" dt="2025-08-21T12:47:48.975" v="398"/>
        <pc:sldMkLst>
          <pc:docMk/>
          <pc:sldMk cId="0" sldId="262"/>
        </pc:sldMkLst>
        <pc:spChg chg="mod">
          <ac:chgData name="DRYTTON BARNARD" userId="8cd53cf8ce6c6a64" providerId="LiveId" clId="{57770E46-0B94-566A-97E3-92432406B19D}" dt="2025-08-21T12:28:19.285" v="330" actId="1582"/>
          <ac:spMkLst>
            <pc:docMk/>
            <pc:sldMk cId="0" sldId="262"/>
            <ac:spMk id="29" creationId="{00000000-0000-0000-0000-000000000000}"/>
          </ac:spMkLst>
        </pc:spChg>
        <pc:picChg chg="add mod">
          <ac:chgData name="DRYTTON BARNARD" userId="8cd53cf8ce6c6a64" providerId="LiveId" clId="{57770E46-0B94-566A-97E3-92432406B19D}" dt="2025-08-21T12:45:02.570" v="382" actId="208"/>
          <ac:picMkLst>
            <pc:docMk/>
            <pc:sldMk cId="0" sldId="262"/>
            <ac:picMk id="30" creationId="{02D090CA-2CBF-3897-08AB-91164E799C62}"/>
          </ac:picMkLst>
        </pc:picChg>
      </pc:sldChg>
      <pc:sldChg chg="addSp modSp mod modAnim">
        <pc:chgData name="DRYTTON BARNARD" userId="8cd53cf8ce6c6a64" providerId="LiveId" clId="{57770E46-0B94-566A-97E3-92432406B19D}" dt="2025-08-21T12:47:41.745" v="397"/>
        <pc:sldMkLst>
          <pc:docMk/>
          <pc:sldMk cId="0" sldId="263"/>
        </pc:sldMkLst>
        <pc:spChg chg="mod">
          <ac:chgData name="DRYTTON BARNARD" userId="8cd53cf8ce6c6a64" providerId="LiveId" clId="{57770E46-0B94-566A-97E3-92432406B19D}" dt="2025-08-21T12:28:49.270" v="334" actId="1076"/>
          <ac:spMkLst>
            <pc:docMk/>
            <pc:sldMk cId="0" sldId="263"/>
            <ac:spMk id="29" creationId="{00000000-0000-0000-0000-000000000000}"/>
          </ac:spMkLst>
        </pc:spChg>
        <pc:picChg chg="add mod">
          <ac:chgData name="DRYTTON BARNARD" userId="8cd53cf8ce6c6a64" providerId="LiveId" clId="{57770E46-0B94-566A-97E3-92432406B19D}" dt="2025-08-21T12:45:40.287" v="386" actId="1076"/>
          <ac:picMkLst>
            <pc:docMk/>
            <pc:sldMk cId="0" sldId="263"/>
            <ac:picMk id="30" creationId="{711D0C18-6F95-578B-C1B8-4B866CFFA713}"/>
          </ac:picMkLst>
        </pc:picChg>
      </pc:sldChg>
      <pc:sldChg chg="addSp modSp modAnim">
        <pc:chgData name="DRYTTON BARNARD" userId="8cd53cf8ce6c6a64" providerId="LiveId" clId="{57770E46-0B94-566A-97E3-92432406B19D}" dt="2025-08-21T12:47:34.632" v="396"/>
        <pc:sldMkLst>
          <pc:docMk/>
          <pc:sldMk cId="0" sldId="264"/>
        </pc:sldMkLst>
        <pc:picChg chg="add mod">
          <ac:chgData name="DRYTTON BARNARD" userId="8cd53cf8ce6c6a64" providerId="LiveId" clId="{57770E46-0B94-566A-97E3-92432406B19D}" dt="2025-08-21T12:46:36.080" v="391"/>
          <ac:picMkLst>
            <pc:docMk/>
            <pc:sldMk cId="0" sldId="264"/>
            <ac:picMk id="48" creationId="{7DE831FE-52E1-339A-B475-114F6ECD886B}"/>
          </ac:picMkLst>
        </pc:picChg>
      </pc:sldChg>
      <pc:sldChg chg="addSp modSp mod modAnim">
        <pc:chgData name="DRYTTON BARNARD" userId="8cd53cf8ce6c6a64" providerId="LiveId" clId="{57770E46-0B94-566A-97E3-92432406B19D}" dt="2025-08-21T12:47:25.644" v="395"/>
        <pc:sldMkLst>
          <pc:docMk/>
          <pc:sldMk cId="0" sldId="265"/>
        </pc:sldMkLst>
        <pc:spChg chg="mod">
          <ac:chgData name="DRYTTON BARNARD" userId="8cd53cf8ce6c6a64" providerId="LiveId" clId="{57770E46-0B94-566A-97E3-92432406B19D}" dt="2025-08-21T12:29:19.194" v="339" actId="1582"/>
          <ac:spMkLst>
            <pc:docMk/>
            <pc:sldMk cId="0" sldId="265"/>
            <ac:spMk id="28" creationId="{00000000-0000-0000-0000-000000000000}"/>
          </ac:spMkLst>
        </pc:spChg>
        <pc:picChg chg="add mod">
          <ac:chgData name="DRYTTON BARNARD" userId="8cd53cf8ce6c6a64" providerId="LiveId" clId="{57770E46-0B94-566A-97E3-92432406B19D}" dt="2025-08-21T12:46:27.794" v="390"/>
          <ac:picMkLst>
            <pc:docMk/>
            <pc:sldMk cId="0" sldId="265"/>
            <ac:picMk id="29" creationId="{542BD193-CEDE-D514-F14F-1AB876FFCA0E}"/>
          </ac:picMkLst>
        </pc:picChg>
      </pc:sldChg>
      <pc:sldChg chg="addSp modSp mod modAnim">
        <pc:chgData name="DRYTTON BARNARD" userId="8cd53cf8ce6c6a64" providerId="LiveId" clId="{57770E46-0B94-566A-97E3-92432406B19D}" dt="2025-08-21T12:47:14.951" v="394"/>
        <pc:sldMkLst>
          <pc:docMk/>
          <pc:sldMk cId="0" sldId="266"/>
        </pc:sldMkLst>
        <pc:spChg chg="mod">
          <ac:chgData name="DRYTTON BARNARD" userId="8cd53cf8ce6c6a64" providerId="LiveId" clId="{57770E46-0B94-566A-97E3-92432406B19D}" dt="2025-08-21T12:29:36.171" v="341" actId="208"/>
          <ac:spMkLst>
            <pc:docMk/>
            <pc:sldMk cId="0" sldId="266"/>
            <ac:spMk id="18" creationId="{00000000-0000-0000-0000-000000000000}"/>
          </ac:spMkLst>
        </pc:spChg>
        <pc:picChg chg="add mod">
          <ac:chgData name="DRYTTON BARNARD" userId="8cd53cf8ce6c6a64" providerId="LiveId" clId="{57770E46-0B94-566A-97E3-92432406B19D}" dt="2025-08-21T12:47:01.391" v="393"/>
          <ac:picMkLst>
            <pc:docMk/>
            <pc:sldMk cId="0" sldId="266"/>
            <ac:picMk id="19" creationId="{766332CA-7083-9CF3-8C36-8A0E4ABA149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audio" Target="../media/media1.m4a"/><Relationship Id="rId16" Type="http://schemas.openxmlformats.org/officeDocument/2006/relationships/image" Target="../media/image13.png"/><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svg"/><Relationship Id="rId10" Type="http://schemas.openxmlformats.org/officeDocument/2006/relationships/image" Target="../media/image7.sv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1.pn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5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11" Type="http://schemas.openxmlformats.org/officeDocument/2006/relationships/image" Target="../media/image18.pn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17.png"/><Relationship Id="rId14" Type="http://schemas.openxmlformats.org/officeDocument/2006/relationships/image" Target="../media/image52.sv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5.pn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54.sv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11" Type="http://schemas.openxmlformats.org/officeDocument/2006/relationships/image" Target="../media/image53.pn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17.png"/><Relationship Id="rId14" Type="http://schemas.openxmlformats.org/officeDocument/2006/relationships/image" Target="../media/image56.sv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11" Type="http://schemas.openxmlformats.org/officeDocument/2006/relationships/image" Target="../media/image18.pn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17.png"/><Relationship Id="rId14" Type="http://schemas.openxmlformats.org/officeDocument/2006/relationships/image" Target="../media/image21.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2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11" Type="http://schemas.openxmlformats.org/officeDocument/2006/relationships/image" Target="../media/image18.pn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17.png"/><Relationship Id="rId14"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2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11" Type="http://schemas.openxmlformats.org/officeDocument/2006/relationships/image" Target="../media/image18.pn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17.png"/><Relationship Id="rId14" Type="http://schemas.openxmlformats.org/officeDocument/2006/relationships/image" Target="../media/image27.sv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9.pn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2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11" Type="http://schemas.openxmlformats.org/officeDocument/2006/relationships/image" Target="../media/image18.pn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17.png"/><Relationship Id="rId14"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2.pn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3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11" Type="http://schemas.openxmlformats.org/officeDocument/2006/relationships/image" Target="../media/image18.pn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17.png"/><Relationship Id="rId1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5.pn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3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11" Type="http://schemas.openxmlformats.org/officeDocument/2006/relationships/image" Target="../media/image18.pn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17.png"/><Relationship Id="rId14" Type="http://schemas.openxmlformats.org/officeDocument/2006/relationships/image" Target="../media/image36.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8.png"/><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3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11" Type="http://schemas.openxmlformats.org/officeDocument/2006/relationships/image" Target="../media/image18.pn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17.png"/><Relationship Id="rId14" Type="http://schemas.openxmlformats.org/officeDocument/2006/relationships/image" Target="../media/image39.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slideLayout" Target="../slideLayouts/slideLayout7.xml"/><Relationship Id="rId21" Type="http://schemas.openxmlformats.org/officeDocument/2006/relationships/image" Target="../media/image15.png"/><Relationship Id="rId7" Type="http://schemas.openxmlformats.org/officeDocument/2006/relationships/image" Target="../media/image1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audio" Target="../media/media9.m4a"/><Relationship Id="rId16" Type="http://schemas.openxmlformats.org/officeDocument/2006/relationships/image" Target="../media/image45.svg"/><Relationship Id="rId20" Type="http://schemas.openxmlformats.org/officeDocument/2006/relationships/image" Target="../media/image49.svg"/><Relationship Id="rId1" Type="http://schemas.microsoft.com/office/2007/relationships/media" Target="../media/media9.m4a"/><Relationship Id="rId6" Type="http://schemas.openxmlformats.org/officeDocument/2006/relationships/image" Target="../media/image3.png"/><Relationship Id="rId11" Type="http://schemas.openxmlformats.org/officeDocument/2006/relationships/image" Target="../media/image40.png"/><Relationship Id="rId5" Type="http://schemas.openxmlformats.org/officeDocument/2006/relationships/image" Target="../media/image2.png"/><Relationship Id="rId15" Type="http://schemas.openxmlformats.org/officeDocument/2006/relationships/image" Target="../media/image44.png"/><Relationship Id="rId10" Type="http://schemas.openxmlformats.org/officeDocument/2006/relationships/image" Target="../media/image5.png"/><Relationship Id="rId19" Type="http://schemas.openxmlformats.org/officeDocument/2006/relationships/image" Target="../media/image48.png"/><Relationship Id="rId4" Type="http://schemas.openxmlformats.org/officeDocument/2006/relationships/image" Target="../media/image1.jpeg"/><Relationship Id="rId9" Type="http://schemas.openxmlformats.org/officeDocument/2006/relationships/image" Target="../media/image17.png"/><Relationship Id="rId1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1111" b="-61111"/>
            </a:stretch>
          </a:blipFill>
        </p:spPr>
        <p:txBody>
          <a:bodyPr/>
          <a:lstStyle/>
          <a:p>
            <a:endParaRPr lang="en-US"/>
          </a:p>
        </p:txBody>
      </p:sp>
      <p:sp>
        <p:nvSpPr>
          <p:cNvPr id="3" name="Freeform 3"/>
          <p:cNvSpPr/>
          <p:nvPr/>
        </p:nvSpPr>
        <p:spPr>
          <a:xfrm>
            <a:off x="4976021" y="8683898"/>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5"/>
            <a:stretch>
              <a:fillRect/>
            </a:stretch>
          </a:blipFill>
        </p:spPr>
        <p:txBody>
          <a:bodyPr/>
          <a:lstStyle/>
          <a:p>
            <a:endParaRPr lang="en-US"/>
          </a:p>
        </p:txBody>
      </p:sp>
      <p:sp>
        <p:nvSpPr>
          <p:cNvPr id="4" name="Freeform 4"/>
          <p:cNvSpPr/>
          <p:nvPr/>
        </p:nvSpPr>
        <p:spPr>
          <a:xfrm>
            <a:off x="-4168108" y="5143500"/>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5"/>
            <a:stretch>
              <a:fillRect/>
            </a:stretch>
          </a:blipFill>
        </p:spPr>
        <p:txBody>
          <a:bodyPr/>
          <a:lstStyle/>
          <a:p>
            <a:endParaRPr lang="en-US"/>
          </a:p>
        </p:txBody>
      </p:sp>
      <p:sp>
        <p:nvSpPr>
          <p:cNvPr id="5" name="Freeform 5"/>
          <p:cNvSpPr/>
          <p:nvPr/>
        </p:nvSpPr>
        <p:spPr>
          <a:xfrm>
            <a:off x="12585611" y="-4114800"/>
            <a:ext cx="8473205" cy="8229600"/>
          </a:xfrm>
          <a:custGeom>
            <a:avLst/>
            <a:gdLst/>
            <a:ahLst/>
            <a:cxnLst/>
            <a:rect l="l" t="t" r="r" b="b"/>
            <a:pathLst>
              <a:path w="8473205" h="8229600">
                <a:moveTo>
                  <a:pt x="0" y="0"/>
                </a:moveTo>
                <a:lnTo>
                  <a:pt x="8473205" y="0"/>
                </a:lnTo>
                <a:lnTo>
                  <a:pt x="8473205" y="8229600"/>
                </a:lnTo>
                <a:lnTo>
                  <a:pt x="0" y="8229600"/>
                </a:lnTo>
                <a:lnTo>
                  <a:pt x="0" y="0"/>
                </a:lnTo>
                <a:close/>
              </a:path>
            </a:pathLst>
          </a:custGeom>
          <a:blipFill>
            <a:blip r:embed="rId5"/>
            <a:stretch>
              <a:fillRect/>
            </a:stretch>
          </a:blipFill>
        </p:spPr>
        <p:txBody>
          <a:bodyPr/>
          <a:lstStyle/>
          <a:p>
            <a:endParaRPr lang="en-US"/>
          </a:p>
        </p:txBody>
      </p:sp>
      <p:sp>
        <p:nvSpPr>
          <p:cNvPr id="6" name="Freeform 6"/>
          <p:cNvSpPr/>
          <p:nvPr/>
        </p:nvSpPr>
        <p:spPr>
          <a:xfrm rot="-662622">
            <a:off x="-3327857" y="7620000"/>
            <a:ext cx="7632954" cy="8229600"/>
          </a:xfrm>
          <a:custGeom>
            <a:avLst/>
            <a:gdLst/>
            <a:ahLst/>
            <a:cxnLst/>
            <a:rect l="l" t="t" r="r" b="b"/>
            <a:pathLst>
              <a:path w="7632954" h="8229600">
                <a:moveTo>
                  <a:pt x="0" y="0"/>
                </a:moveTo>
                <a:lnTo>
                  <a:pt x="7632954" y="0"/>
                </a:lnTo>
                <a:lnTo>
                  <a:pt x="7632954" y="8229600"/>
                </a:lnTo>
                <a:lnTo>
                  <a:pt x="0" y="8229600"/>
                </a:lnTo>
                <a:lnTo>
                  <a:pt x="0" y="0"/>
                </a:lnTo>
                <a:close/>
              </a:path>
            </a:pathLst>
          </a:custGeom>
          <a:blipFill>
            <a:blip r:embed="rId6"/>
            <a:stretch>
              <a:fillRect/>
            </a:stretch>
          </a:blipFill>
        </p:spPr>
        <p:txBody>
          <a:bodyPr/>
          <a:lstStyle/>
          <a:p>
            <a:endParaRPr lang="en-US"/>
          </a:p>
        </p:txBody>
      </p:sp>
      <p:sp>
        <p:nvSpPr>
          <p:cNvPr id="7" name="Freeform 7"/>
          <p:cNvSpPr/>
          <p:nvPr/>
        </p:nvSpPr>
        <p:spPr>
          <a:xfrm>
            <a:off x="-2904205" y="-4508374"/>
            <a:ext cx="8284832" cy="8229600"/>
          </a:xfrm>
          <a:custGeom>
            <a:avLst/>
            <a:gdLst/>
            <a:ahLst/>
            <a:cxnLst/>
            <a:rect l="l" t="t" r="r" b="b"/>
            <a:pathLst>
              <a:path w="8284832" h="8229600">
                <a:moveTo>
                  <a:pt x="0" y="0"/>
                </a:moveTo>
                <a:lnTo>
                  <a:pt x="8284833" y="0"/>
                </a:lnTo>
                <a:lnTo>
                  <a:pt x="8284833" y="8229600"/>
                </a:lnTo>
                <a:lnTo>
                  <a:pt x="0" y="8229600"/>
                </a:lnTo>
                <a:lnTo>
                  <a:pt x="0" y="0"/>
                </a:lnTo>
                <a:close/>
              </a:path>
            </a:pathLst>
          </a:custGeom>
          <a:blipFill>
            <a:blip r:embed="rId7"/>
            <a:stretch>
              <a:fillRect/>
            </a:stretch>
          </a:blipFill>
        </p:spPr>
        <p:txBody>
          <a:bodyPr/>
          <a:lstStyle/>
          <a:p>
            <a:endParaRPr lang="en-US"/>
          </a:p>
        </p:txBody>
      </p:sp>
      <p:sp>
        <p:nvSpPr>
          <p:cNvPr id="8" name="Freeform 8"/>
          <p:cNvSpPr/>
          <p:nvPr/>
        </p:nvSpPr>
        <p:spPr>
          <a:xfrm>
            <a:off x="13116884" y="5676900"/>
            <a:ext cx="8284832" cy="8229600"/>
          </a:xfrm>
          <a:custGeom>
            <a:avLst/>
            <a:gdLst/>
            <a:ahLst/>
            <a:cxnLst/>
            <a:rect l="l" t="t" r="r" b="b"/>
            <a:pathLst>
              <a:path w="8284832" h="8229600">
                <a:moveTo>
                  <a:pt x="0" y="0"/>
                </a:moveTo>
                <a:lnTo>
                  <a:pt x="8284832" y="0"/>
                </a:lnTo>
                <a:lnTo>
                  <a:pt x="8284832" y="8229600"/>
                </a:lnTo>
                <a:lnTo>
                  <a:pt x="0" y="8229600"/>
                </a:lnTo>
                <a:lnTo>
                  <a:pt x="0" y="0"/>
                </a:lnTo>
                <a:close/>
              </a:path>
            </a:pathLst>
          </a:custGeom>
          <a:blipFill>
            <a:blip r:embed="rId7"/>
            <a:stretch>
              <a:fillRect/>
            </a:stretch>
          </a:blipFill>
        </p:spPr>
        <p:txBody>
          <a:bodyPr/>
          <a:lstStyle/>
          <a:p>
            <a:endParaRPr lang="en-US"/>
          </a:p>
        </p:txBody>
      </p:sp>
      <p:sp>
        <p:nvSpPr>
          <p:cNvPr id="9" name="Freeform 9"/>
          <p:cNvSpPr/>
          <p:nvPr/>
        </p:nvSpPr>
        <p:spPr>
          <a:xfrm flipV="1">
            <a:off x="8666226" y="-6132634"/>
            <a:ext cx="5915025" cy="8229600"/>
          </a:xfrm>
          <a:custGeom>
            <a:avLst/>
            <a:gdLst/>
            <a:ahLst/>
            <a:cxnLst/>
            <a:rect l="l" t="t" r="r" b="b"/>
            <a:pathLst>
              <a:path w="5915025" h="8229600">
                <a:moveTo>
                  <a:pt x="0" y="8229600"/>
                </a:moveTo>
                <a:lnTo>
                  <a:pt x="5915025" y="8229600"/>
                </a:lnTo>
                <a:lnTo>
                  <a:pt x="5915025" y="0"/>
                </a:lnTo>
                <a:lnTo>
                  <a:pt x="0" y="0"/>
                </a:lnTo>
                <a:lnTo>
                  <a:pt x="0" y="8229600"/>
                </a:lnTo>
                <a:close/>
              </a:path>
            </a:pathLst>
          </a:custGeom>
          <a:blipFill>
            <a:blip r:embed="rId8"/>
            <a:stretch>
              <a:fillRect/>
            </a:stretch>
          </a:blipFill>
        </p:spPr>
        <p:txBody>
          <a:bodyPr/>
          <a:lstStyle/>
          <a:p>
            <a:endParaRPr lang="en-US"/>
          </a:p>
        </p:txBody>
      </p:sp>
      <p:sp>
        <p:nvSpPr>
          <p:cNvPr id="10" name="Freeform 10"/>
          <p:cNvSpPr/>
          <p:nvPr/>
        </p:nvSpPr>
        <p:spPr>
          <a:xfrm flipH="1">
            <a:off x="3228975" y="8274875"/>
            <a:ext cx="5915025" cy="8229600"/>
          </a:xfrm>
          <a:custGeom>
            <a:avLst/>
            <a:gdLst/>
            <a:ahLst/>
            <a:cxnLst/>
            <a:rect l="l" t="t" r="r" b="b"/>
            <a:pathLst>
              <a:path w="5915025" h="8229600">
                <a:moveTo>
                  <a:pt x="5915025" y="0"/>
                </a:moveTo>
                <a:lnTo>
                  <a:pt x="0" y="0"/>
                </a:lnTo>
                <a:lnTo>
                  <a:pt x="0" y="8229600"/>
                </a:lnTo>
                <a:lnTo>
                  <a:pt x="5915025" y="8229600"/>
                </a:lnTo>
                <a:lnTo>
                  <a:pt x="5915025" y="0"/>
                </a:lnTo>
                <a:close/>
              </a:path>
            </a:pathLst>
          </a:custGeom>
          <a:blipFill>
            <a:blip r:embed="rId8"/>
            <a:stretch>
              <a:fillRect/>
            </a:stretch>
          </a:blipFill>
        </p:spPr>
        <p:txBody>
          <a:bodyPr/>
          <a:lstStyle/>
          <a:p>
            <a:endParaRPr lang="en-US"/>
          </a:p>
        </p:txBody>
      </p:sp>
      <p:grpSp>
        <p:nvGrpSpPr>
          <p:cNvPr id="11" name="Group 11"/>
          <p:cNvGrpSpPr/>
          <p:nvPr/>
        </p:nvGrpSpPr>
        <p:grpSpPr>
          <a:xfrm rot="1977968">
            <a:off x="-119660" y="1910285"/>
            <a:ext cx="7152643" cy="10832907"/>
            <a:chOff x="0" y="0"/>
            <a:chExt cx="1744374" cy="2641911"/>
          </a:xfrm>
        </p:grpSpPr>
        <p:sp>
          <p:nvSpPr>
            <p:cNvPr id="12" name="Freeform 12"/>
            <p:cNvSpPr/>
            <p:nvPr/>
          </p:nvSpPr>
          <p:spPr>
            <a:xfrm>
              <a:off x="0" y="0"/>
              <a:ext cx="1744374" cy="2641911"/>
            </a:xfrm>
            <a:custGeom>
              <a:avLst/>
              <a:gdLst/>
              <a:ahLst/>
              <a:cxnLst/>
              <a:rect l="l" t="t" r="r" b="b"/>
              <a:pathLst>
                <a:path w="1744374" h="2641911">
                  <a:moveTo>
                    <a:pt x="872187" y="0"/>
                  </a:moveTo>
                  <a:lnTo>
                    <a:pt x="872187" y="0"/>
                  </a:lnTo>
                  <a:cubicBezTo>
                    <a:pt x="1353883" y="0"/>
                    <a:pt x="1744374" y="390491"/>
                    <a:pt x="1744374" y="872187"/>
                  </a:cubicBezTo>
                  <a:lnTo>
                    <a:pt x="1744374" y="1769724"/>
                  </a:lnTo>
                  <a:cubicBezTo>
                    <a:pt x="1744374" y="2001042"/>
                    <a:pt x="1652483" y="2222886"/>
                    <a:pt x="1488917" y="2386453"/>
                  </a:cubicBezTo>
                  <a:cubicBezTo>
                    <a:pt x="1325350" y="2550020"/>
                    <a:pt x="1103506" y="2641911"/>
                    <a:pt x="872187" y="2641911"/>
                  </a:cubicBezTo>
                  <a:lnTo>
                    <a:pt x="872187" y="2641911"/>
                  </a:lnTo>
                  <a:cubicBezTo>
                    <a:pt x="390491" y="2641911"/>
                    <a:pt x="0" y="2251419"/>
                    <a:pt x="0" y="1769724"/>
                  </a:cubicBezTo>
                  <a:lnTo>
                    <a:pt x="0" y="872187"/>
                  </a:lnTo>
                  <a:cubicBezTo>
                    <a:pt x="0" y="640869"/>
                    <a:pt x="91891" y="419025"/>
                    <a:pt x="255458" y="255458"/>
                  </a:cubicBezTo>
                  <a:cubicBezTo>
                    <a:pt x="419025" y="91891"/>
                    <a:pt x="640869" y="0"/>
                    <a:pt x="872187" y="0"/>
                  </a:cubicBezTo>
                  <a:close/>
                </a:path>
              </a:pathLst>
            </a:custGeom>
            <a:solidFill>
              <a:srgbClr val="384F31"/>
            </a:solidFill>
          </p:spPr>
          <p:txBody>
            <a:bodyPr/>
            <a:lstStyle/>
            <a:p>
              <a:endParaRPr lang="en-US"/>
            </a:p>
          </p:txBody>
        </p:sp>
        <p:sp>
          <p:nvSpPr>
            <p:cNvPr id="13" name="TextBox 13"/>
            <p:cNvSpPr txBox="1"/>
            <p:nvPr/>
          </p:nvSpPr>
          <p:spPr>
            <a:xfrm>
              <a:off x="0" y="-38100"/>
              <a:ext cx="1744374" cy="2680011"/>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655672" y="2445267"/>
            <a:ext cx="7321324" cy="7321324"/>
          </a:xfrm>
          <a:custGeom>
            <a:avLst/>
            <a:gdLst/>
            <a:ahLst/>
            <a:cxnLst/>
            <a:rect l="l" t="t" r="r" b="b"/>
            <a:pathLst>
              <a:path w="7321324" h="7321324">
                <a:moveTo>
                  <a:pt x="0" y="0"/>
                </a:moveTo>
                <a:lnTo>
                  <a:pt x="7321324" y="0"/>
                </a:lnTo>
                <a:lnTo>
                  <a:pt x="7321324" y="7321324"/>
                </a:lnTo>
                <a:lnTo>
                  <a:pt x="0" y="7321324"/>
                </a:lnTo>
                <a:lnTo>
                  <a:pt x="0" y="0"/>
                </a:lnTo>
                <a:close/>
              </a:path>
            </a:pathLst>
          </a:custGeom>
          <a:blipFill>
            <a:blip r:embed="rId9">
              <a:alphaModFix amt="6599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5" name="Group 15"/>
          <p:cNvGrpSpPr/>
          <p:nvPr/>
        </p:nvGrpSpPr>
        <p:grpSpPr>
          <a:xfrm>
            <a:off x="8777096" y="7910429"/>
            <a:ext cx="5467400" cy="715266"/>
            <a:chOff x="0" y="0"/>
            <a:chExt cx="1439974" cy="188383"/>
          </a:xfrm>
        </p:grpSpPr>
        <p:sp>
          <p:nvSpPr>
            <p:cNvPr id="16" name="Freeform 16"/>
            <p:cNvSpPr/>
            <p:nvPr/>
          </p:nvSpPr>
          <p:spPr>
            <a:xfrm>
              <a:off x="0" y="0"/>
              <a:ext cx="1439974" cy="188383"/>
            </a:xfrm>
            <a:custGeom>
              <a:avLst/>
              <a:gdLst/>
              <a:ahLst/>
              <a:cxnLst/>
              <a:rect l="l" t="t" r="r" b="b"/>
              <a:pathLst>
                <a:path w="1439974" h="188383">
                  <a:moveTo>
                    <a:pt x="94191" y="0"/>
                  </a:moveTo>
                  <a:lnTo>
                    <a:pt x="1345782" y="0"/>
                  </a:lnTo>
                  <a:cubicBezTo>
                    <a:pt x="1370763" y="0"/>
                    <a:pt x="1394721" y="9924"/>
                    <a:pt x="1412386" y="27588"/>
                  </a:cubicBezTo>
                  <a:cubicBezTo>
                    <a:pt x="1430050" y="45252"/>
                    <a:pt x="1439974" y="69210"/>
                    <a:pt x="1439974" y="94191"/>
                  </a:cubicBezTo>
                  <a:lnTo>
                    <a:pt x="1439974" y="94191"/>
                  </a:lnTo>
                  <a:cubicBezTo>
                    <a:pt x="1439974" y="146212"/>
                    <a:pt x="1397803" y="188383"/>
                    <a:pt x="1345782" y="188383"/>
                  </a:cubicBezTo>
                  <a:lnTo>
                    <a:pt x="94191" y="188383"/>
                  </a:lnTo>
                  <a:cubicBezTo>
                    <a:pt x="42171" y="188383"/>
                    <a:pt x="0" y="146212"/>
                    <a:pt x="0" y="94191"/>
                  </a:cubicBezTo>
                  <a:lnTo>
                    <a:pt x="0" y="94191"/>
                  </a:lnTo>
                  <a:cubicBezTo>
                    <a:pt x="0" y="42171"/>
                    <a:pt x="42171" y="0"/>
                    <a:pt x="94191" y="0"/>
                  </a:cubicBezTo>
                  <a:close/>
                </a:path>
              </a:pathLst>
            </a:custGeom>
            <a:solidFill>
              <a:srgbClr val="384F31"/>
            </a:solidFill>
          </p:spPr>
          <p:txBody>
            <a:bodyPr/>
            <a:lstStyle/>
            <a:p>
              <a:endParaRPr lang="en-US"/>
            </a:p>
          </p:txBody>
        </p:sp>
        <p:sp>
          <p:nvSpPr>
            <p:cNvPr id="17" name="TextBox 17"/>
            <p:cNvSpPr txBox="1"/>
            <p:nvPr/>
          </p:nvSpPr>
          <p:spPr>
            <a:xfrm>
              <a:off x="0" y="-47625"/>
              <a:ext cx="1439974" cy="236008"/>
            </a:xfrm>
            <a:prstGeom prst="rect">
              <a:avLst/>
            </a:prstGeom>
          </p:spPr>
          <p:txBody>
            <a:bodyPr lIns="50800" tIns="50800" rIns="50800" bIns="50800" rtlCol="0" anchor="ctr"/>
            <a:lstStyle/>
            <a:p>
              <a:pPr algn="ctr">
                <a:lnSpc>
                  <a:spcPts val="3499"/>
                </a:lnSpc>
              </a:pPr>
              <a:r>
                <a:rPr lang="en-US" sz="2499">
                  <a:solidFill>
                    <a:srgbClr val="FFFFFF"/>
                  </a:solidFill>
                  <a:latin typeface="Lilita One"/>
                  <a:ea typeface="Lilita One"/>
                  <a:cs typeface="Lilita One"/>
                  <a:sym typeface="Lilita One"/>
                </a:rPr>
                <a:t>PRESENTED BY:  DRYTTON BARNARD</a:t>
              </a:r>
            </a:p>
          </p:txBody>
        </p:sp>
      </p:grpSp>
      <p:grpSp>
        <p:nvGrpSpPr>
          <p:cNvPr id="18" name="Group 18"/>
          <p:cNvGrpSpPr/>
          <p:nvPr/>
        </p:nvGrpSpPr>
        <p:grpSpPr>
          <a:xfrm>
            <a:off x="1163427" y="2529313"/>
            <a:ext cx="6534270" cy="6534270"/>
            <a:chOff x="0" y="0"/>
            <a:chExt cx="13716000" cy="13716000"/>
          </a:xfrm>
        </p:grpSpPr>
        <p:sp>
          <p:nvSpPr>
            <p:cNvPr id="19" name="Freeform 19"/>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1"/>
              <a:stretch>
                <a:fillRect/>
              </a:stretch>
            </a:blipFill>
            <a:ln w="228600" cap="sq">
              <a:solidFill>
                <a:srgbClr val="FFFFFF"/>
              </a:solidFill>
              <a:prstDash val="solid"/>
              <a:miter/>
            </a:ln>
          </p:spPr>
          <p:txBody>
            <a:bodyPr/>
            <a:lstStyle/>
            <a:p>
              <a:endParaRPr lang="en-US"/>
            </a:p>
          </p:txBody>
        </p:sp>
      </p:grpSp>
      <p:sp>
        <p:nvSpPr>
          <p:cNvPr id="20" name="Freeform 20"/>
          <p:cNvSpPr/>
          <p:nvPr/>
        </p:nvSpPr>
        <p:spPr>
          <a:xfrm rot="-8349680">
            <a:off x="16516774" y="8158871"/>
            <a:ext cx="1889787" cy="3035193"/>
          </a:xfrm>
          <a:custGeom>
            <a:avLst/>
            <a:gdLst/>
            <a:ahLst/>
            <a:cxnLst/>
            <a:rect l="l" t="t" r="r" b="b"/>
            <a:pathLst>
              <a:path w="1889787" h="3035193">
                <a:moveTo>
                  <a:pt x="0" y="0"/>
                </a:moveTo>
                <a:lnTo>
                  <a:pt x="1889787" y="0"/>
                </a:lnTo>
                <a:lnTo>
                  <a:pt x="1889787" y="3035194"/>
                </a:lnTo>
                <a:lnTo>
                  <a:pt x="0" y="3035194"/>
                </a:lnTo>
                <a:lnTo>
                  <a:pt x="0" y="0"/>
                </a:lnTo>
                <a:close/>
              </a:path>
            </a:pathLst>
          </a:custGeom>
          <a:blipFill>
            <a:blip r:embed="rId12">
              <a:alphaModFix amt="40000"/>
              <a:extLst>
                <a:ext uri="{96DAC541-7B7A-43D3-8B79-37D633B846F1}">
                  <asvg:svgBlip xmlns:asvg="http://schemas.microsoft.com/office/drawing/2016/SVG/main" r:embed="rId13"/>
                </a:ext>
              </a:extLst>
            </a:blip>
            <a:stretch>
              <a:fillRect l="-60610"/>
            </a:stretch>
          </a:blipFill>
        </p:spPr>
        <p:txBody>
          <a:bodyPr/>
          <a:lstStyle/>
          <a:p>
            <a:endParaRPr lang="en-US"/>
          </a:p>
        </p:txBody>
      </p:sp>
      <p:sp>
        <p:nvSpPr>
          <p:cNvPr id="21" name="Freeform 21"/>
          <p:cNvSpPr/>
          <p:nvPr/>
        </p:nvSpPr>
        <p:spPr>
          <a:xfrm flipH="1" flipV="1">
            <a:off x="90780" y="9098910"/>
            <a:ext cx="1544813" cy="1750496"/>
          </a:xfrm>
          <a:custGeom>
            <a:avLst/>
            <a:gdLst/>
            <a:ahLst/>
            <a:cxnLst/>
            <a:rect l="l" t="t" r="r" b="b"/>
            <a:pathLst>
              <a:path w="1544813" h="1750496">
                <a:moveTo>
                  <a:pt x="1544813" y="1750496"/>
                </a:moveTo>
                <a:lnTo>
                  <a:pt x="0" y="1750496"/>
                </a:lnTo>
                <a:lnTo>
                  <a:pt x="0" y="0"/>
                </a:lnTo>
                <a:lnTo>
                  <a:pt x="1544813" y="0"/>
                </a:lnTo>
                <a:lnTo>
                  <a:pt x="1544813" y="1750496"/>
                </a:lnTo>
                <a:close/>
              </a:path>
            </a:pathLst>
          </a:custGeom>
          <a:blipFill>
            <a:blip r:embed="rId14">
              <a:alphaModFix amt="40000"/>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2" name="TextBox 22"/>
          <p:cNvSpPr txBox="1"/>
          <p:nvPr/>
        </p:nvSpPr>
        <p:spPr>
          <a:xfrm>
            <a:off x="8777096" y="2009612"/>
            <a:ext cx="7680640" cy="3007309"/>
          </a:xfrm>
          <a:prstGeom prst="rect">
            <a:avLst/>
          </a:prstGeom>
        </p:spPr>
        <p:txBody>
          <a:bodyPr lIns="0" tIns="0" rIns="0" bIns="0" rtlCol="0" anchor="t">
            <a:spAutoFit/>
          </a:bodyPr>
          <a:lstStyle/>
          <a:p>
            <a:pPr algn="l">
              <a:lnSpc>
                <a:spcPts val="8051"/>
              </a:lnSpc>
            </a:pPr>
            <a:r>
              <a:rPr lang="en-US" sz="8300" b="1">
                <a:solidFill>
                  <a:srgbClr val="000000"/>
                </a:solidFill>
                <a:latin typeface="Inter Semi-Bold"/>
                <a:ea typeface="Inter Semi-Bold"/>
                <a:cs typeface="Inter Semi-Bold"/>
                <a:sym typeface="Inter Semi-Bold"/>
              </a:rPr>
              <a:t>INTEREST CALCULATOR</a:t>
            </a:r>
          </a:p>
          <a:p>
            <a:pPr algn="l">
              <a:lnSpc>
                <a:spcPts val="7275"/>
              </a:lnSpc>
            </a:pPr>
            <a:r>
              <a:rPr lang="en-US" sz="7500" b="1">
                <a:solidFill>
                  <a:srgbClr val="737373"/>
                </a:solidFill>
                <a:latin typeface="Inter Semi-Bold"/>
                <a:ea typeface="Inter Semi-Bold"/>
                <a:cs typeface="Inter Semi-Bold"/>
                <a:sym typeface="Inter Semi-Bold"/>
              </a:rPr>
              <a:t>PRESENTATION</a:t>
            </a:r>
          </a:p>
        </p:txBody>
      </p:sp>
      <p:grpSp>
        <p:nvGrpSpPr>
          <p:cNvPr id="23" name="Group 23"/>
          <p:cNvGrpSpPr/>
          <p:nvPr/>
        </p:nvGrpSpPr>
        <p:grpSpPr>
          <a:xfrm rot="1977968">
            <a:off x="6315674" y="8547168"/>
            <a:ext cx="912793" cy="3538326"/>
            <a:chOff x="0" y="0"/>
            <a:chExt cx="222610" cy="862921"/>
          </a:xfrm>
        </p:grpSpPr>
        <p:sp>
          <p:nvSpPr>
            <p:cNvPr id="24" name="Freeform 24"/>
            <p:cNvSpPr/>
            <p:nvPr/>
          </p:nvSpPr>
          <p:spPr>
            <a:xfrm>
              <a:off x="0" y="0"/>
              <a:ext cx="222610" cy="862921"/>
            </a:xfrm>
            <a:custGeom>
              <a:avLst/>
              <a:gdLst/>
              <a:ahLst/>
              <a:cxnLst/>
              <a:rect l="l" t="t" r="r" b="b"/>
              <a:pathLst>
                <a:path w="222610" h="862921">
                  <a:moveTo>
                    <a:pt x="111305" y="0"/>
                  </a:moveTo>
                  <a:lnTo>
                    <a:pt x="111305" y="0"/>
                  </a:lnTo>
                  <a:cubicBezTo>
                    <a:pt x="140825" y="0"/>
                    <a:pt x="169136" y="11727"/>
                    <a:pt x="190010" y="32601"/>
                  </a:cubicBezTo>
                  <a:cubicBezTo>
                    <a:pt x="210884" y="53474"/>
                    <a:pt x="222610" y="81785"/>
                    <a:pt x="222610" y="111305"/>
                  </a:cubicBezTo>
                  <a:lnTo>
                    <a:pt x="222610" y="751616"/>
                  </a:lnTo>
                  <a:cubicBezTo>
                    <a:pt x="222610" y="813088"/>
                    <a:pt x="172777" y="862921"/>
                    <a:pt x="111305" y="862921"/>
                  </a:cubicBezTo>
                  <a:lnTo>
                    <a:pt x="111305" y="862921"/>
                  </a:lnTo>
                  <a:cubicBezTo>
                    <a:pt x="49833" y="862921"/>
                    <a:pt x="0" y="813088"/>
                    <a:pt x="0" y="751616"/>
                  </a:cubicBezTo>
                  <a:lnTo>
                    <a:pt x="0" y="111305"/>
                  </a:lnTo>
                  <a:cubicBezTo>
                    <a:pt x="0" y="49833"/>
                    <a:pt x="49833" y="0"/>
                    <a:pt x="111305" y="0"/>
                  </a:cubicBezTo>
                  <a:close/>
                </a:path>
              </a:pathLst>
            </a:custGeom>
            <a:solidFill>
              <a:srgbClr val="6B7B5E"/>
            </a:solidFill>
          </p:spPr>
          <p:txBody>
            <a:bodyPr/>
            <a:lstStyle/>
            <a:p>
              <a:endParaRPr lang="en-US"/>
            </a:p>
          </p:txBody>
        </p:sp>
        <p:sp>
          <p:nvSpPr>
            <p:cNvPr id="25" name="TextBox 25"/>
            <p:cNvSpPr txBox="1"/>
            <p:nvPr/>
          </p:nvSpPr>
          <p:spPr>
            <a:xfrm>
              <a:off x="0" y="-38100"/>
              <a:ext cx="222610" cy="901021"/>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1977968">
            <a:off x="18147104" y="-929275"/>
            <a:ext cx="906124" cy="3531239"/>
            <a:chOff x="0" y="0"/>
            <a:chExt cx="229037" cy="892575"/>
          </a:xfrm>
        </p:grpSpPr>
        <p:sp>
          <p:nvSpPr>
            <p:cNvPr id="27" name="Freeform 27"/>
            <p:cNvSpPr/>
            <p:nvPr/>
          </p:nvSpPr>
          <p:spPr>
            <a:xfrm>
              <a:off x="0" y="0"/>
              <a:ext cx="229037" cy="892575"/>
            </a:xfrm>
            <a:custGeom>
              <a:avLst/>
              <a:gdLst/>
              <a:ahLst/>
              <a:cxnLst/>
              <a:rect l="l" t="t" r="r" b="b"/>
              <a:pathLst>
                <a:path w="229037" h="892575">
                  <a:moveTo>
                    <a:pt x="114518" y="0"/>
                  </a:moveTo>
                  <a:lnTo>
                    <a:pt x="114518" y="0"/>
                  </a:lnTo>
                  <a:cubicBezTo>
                    <a:pt x="177765" y="0"/>
                    <a:pt x="229037" y="51272"/>
                    <a:pt x="229037" y="114518"/>
                  </a:cubicBezTo>
                  <a:lnTo>
                    <a:pt x="229037" y="778057"/>
                  </a:lnTo>
                  <a:cubicBezTo>
                    <a:pt x="229037" y="808429"/>
                    <a:pt x="216971" y="837557"/>
                    <a:pt x="195495" y="859034"/>
                  </a:cubicBezTo>
                  <a:cubicBezTo>
                    <a:pt x="174019" y="880510"/>
                    <a:pt x="144891" y="892575"/>
                    <a:pt x="114518" y="892575"/>
                  </a:cubicBezTo>
                  <a:lnTo>
                    <a:pt x="114518" y="892575"/>
                  </a:lnTo>
                  <a:cubicBezTo>
                    <a:pt x="84146" y="892575"/>
                    <a:pt x="55018" y="880510"/>
                    <a:pt x="33542" y="859034"/>
                  </a:cubicBezTo>
                  <a:cubicBezTo>
                    <a:pt x="12065" y="837557"/>
                    <a:pt x="0" y="808429"/>
                    <a:pt x="0" y="778057"/>
                  </a:cubicBezTo>
                  <a:lnTo>
                    <a:pt x="0" y="114518"/>
                  </a:lnTo>
                  <a:cubicBezTo>
                    <a:pt x="0" y="84146"/>
                    <a:pt x="12065" y="55018"/>
                    <a:pt x="33542" y="33542"/>
                  </a:cubicBezTo>
                  <a:cubicBezTo>
                    <a:pt x="55018" y="12065"/>
                    <a:pt x="84146" y="0"/>
                    <a:pt x="114518" y="0"/>
                  </a:cubicBezTo>
                  <a:close/>
                </a:path>
              </a:pathLst>
            </a:custGeom>
            <a:solidFill>
              <a:srgbClr val="6E8957"/>
            </a:solidFill>
          </p:spPr>
          <p:txBody>
            <a:bodyPr/>
            <a:lstStyle/>
            <a:p>
              <a:endParaRPr lang="en-US"/>
            </a:p>
          </p:txBody>
        </p:sp>
        <p:sp>
          <p:nvSpPr>
            <p:cNvPr id="28" name="TextBox 28"/>
            <p:cNvSpPr txBox="1"/>
            <p:nvPr/>
          </p:nvSpPr>
          <p:spPr>
            <a:xfrm>
              <a:off x="0" y="-38100"/>
              <a:ext cx="229037" cy="93067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1977968">
            <a:off x="16320436" y="11152"/>
            <a:ext cx="243974" cy="1080478"/>
            <a:chOff x="0" y="0"/>
            <a:chExt cx="61668" cy="273107"/>
          </a:xfrm>
        </p:grpSpPr>
        <p:sp>
          <p:nvSpPr>
            <p:cNvPr id="30" name="Freeform 30"/>
            <p:cNvSpPr/>
            <p:nvPr/>
          </p:nvSpPr>
          <p:spPr>
            <a:xfrm>
              <a:off x="0" y="0"/>
              <a:ext cx="61668" cy="273107"/>
            </a:xfrm>
            <a:custGeom>
              <a:avLst/>
              <a:gdLst/>
              <a:ahLst/>
              <a:cxnLst/>
              <a:rect l="l" t="t" r="r" b="b"/>
              <a:pathLst>
                <a:path w="61668" h="273107">
                  <a:moveTo>
                    <a:pt x="30834" y="0"/>
                  </a:moveTo>
                  <a:lnTo>
                    <a:pt x="30834" y="0"/>
                  </a:lnTo>
                  <a:cubicBezTo>
                    <a:pt x="39012" y="0"/>
                    <a:pt x="46854" y="3249"/>
                    <a:pt x="52637" y="9031"/>
                  </a:cubicBezTo>
                  <a:cubicBezTo>
                    <a:pt x="58420" y="14814"/>
                    <a:pt x="61668" y="22656"/>
                    <a:pt x="61668" y="30834"/>
                  </a:cubicBezTo>
                  <a:lnTo>
                    <a:pt x="61668" y="242273"/>
                  </a:lnTo>
                  <a:cubicBezTo>
                    <a:pt x="61668" y="259303"/>
                    <a:pt x="47863" y="273107"/>
                    <a:pt x="30834" y="273107"/>
                  </a:cubicBezTo>
                  <a:lnTo>
                    <a:pt x="30834" y="273107"/>
                  </a:lnTo>
                  <a:cubicBezTo>
                    <a:pt x="13805" y="273107"/>
                    <a:pt x="0" y="259303"/>
                    <a:pt x="0" y="242273"/>
                  </a:cubicBezTo>
                  <a:lnTo>
                    <a:pt x="0" y="30834"/>
                  </a:lnTo>
                  <a:cubicBezTo>
                    <a:pt x="0" y="13805"/>
                    <a:pt x="13805" y="0"/>
                    <a:pt x="30834" y="0"/>
                  </a:cubicBezTo>
                  <a:close/>
                </a:path>
              </a:pathLst>
            </a:custGeom>
            <a:solidFill>
              <a:srgbClr val="CDD3BA"/>
            </a:solidFill>
          </p:spPr>
          <p:txBody>
            <a:bodyPr/>
            <a:lstStyle/>
            <a:p>
              <a:endParaRPr lang="en-US"/>
            </a:p>
          </p:txBody>
        </p:sp>
        <p:sp>
          <p:nvSpPr>
            <p:cNvPr id="31" name="TextBox 31"/>
            <p:cNvSpPr txBox="1"/>
            <p:nvPr/>
          </p:nvSpPr>
          <p:spPr>
            <a:xfrm>
              <a:off x="0" y="-38100"/>
              <a:ext cx="61668" cy="311207"/>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rot="1977968">
            <a:off x="16786547" y="-1058940"/>
            <a:ext cx="945507" cy="3531239"/>
            <a:chOff x="0" y="0"/>
            <a:chExt cx="238991" cy="892575"/>
          </a:xfrm>
        </p:grpSpPr>
        <p:sp>
          <p:nvSpPr>
            <p:cNvPr id="33" name="Freeform 33"/>
            <p:cNvSpPr/>
            <p:nvPr/>
          </p:nvSpPr>
          <p:spPr>
            <a:xfrm>
              <a:off x="0" y="0"/>
              <a:ext cx="238991" cy="892575"/>
            </a:xfrm>
            <a:custGeom>
              <a:avLst/>
              <a:gdLst/>
              <a:ahLst/>
              <a:cxnLst/>
              <a:rect l="l" t="t" r="r" b="b"/>
              <a:pathLst>
                <a:path w="238991" h="892575">
                  <a:moveTo>
                    <a:pt x="119496" y="0"/>
                  </a:moveTo>
                  <a:lnTo>
                    <a:pt x="119496" y="0"/>
                  </a:lnTo>
                  <a:cubicBezTo>
                    <a:pt x="185491" y="0"/>
                    <a:pt x="238991" y="53500"/>
                    <a:pt x="238991" y="119496"/>
                  </a:cubicBezTo>
                  <a:lnTo>
                    <a:pt x="238991" y="773079"/>
                  </a:lnTo>
                  <a:cubicBezTo>
                    <a:pt x="238991" y="839075"/>
                    <a:pt x="185491" y="892575"/>
                    <a:pt x="119496" y="892575"/>
                  </a:cubicBezTo>
                  <a:lnTo>
                    <a:pt x="119496" y="892575"/>
                  </a:lnTo>
                  <a:cubicBezTo>
                    <a:pt x="53500" y="892575"/>
                    <a:pt x="0" y="839075"/>
                    <a:pt x="0" y="773079"/>
                  </a:cubicBezTo>
                  <a:lnTo>
                    <a:pt x="0" y="119496"/>
                  </a:lnTo>
                  <a:cubicBezTo>
                    <a:pt x="0" y="53500"/>
                    <a:pt x="53500" y="0"/>
                    <a:pt x="119496" y="0"/>
                  </a:cubicBezTo>
                  <a:close/>
                </a:path>
              </a:pathLst>
            </a:custGeom>
            <a:solidFill>
              <a:srgbClr val="384F31"/>
            </a:solidFill>
          </p:spPr>
          <p:txBody>
            <a:bodyPr/>
            <a:lstStyle/>
            <a:p>
              <a:endParaRPr lang="en-US"/>
            </a:p>
          </p:txBody>
        </p:sp>
        <p:sp>
          <p:nvSpPr>
            <p:cNvPr id="34" name="TextBox 34"/>
            <p:cNvSpPr txBox="1"/>
            <p:nvPr/>
          </p:nvSpPr>
          <p:spPr>
            <a:xfrm>
              <a:off x="0" y="-38100"/>
              <a:ext cx="238991" cy="930675"/>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rot="1977968">
            <a:off x="197792" y="4014943"/>
            <a:ext cx="395062" cy="1464598"/>
            <a:chOff x="0" y="0"/>
            <a:chExt cx="96347" cy="357184"/>
          </a:xfrm>
        </p:grpSpPr>
        <p:sp>
          <p:nvSpPr>
            <p:cNvPr id="36" name="Freeform 36"/>
            <p:cNvSpPr/>
            <p:nvPr/>
          </p:nvSpPr>
          <p:spPr>
            <a:xfrm>
              <a:off x="0" y="0"/>
              <a:ext cx="96347" cy="357184"/>
            </a:xfrm>
            <a:custGeom>
              <a:avLst/>
              <a:gdLst/>
              <a:ahLst/>
              <a:cxnLst/>
              <a:rect l="l" t="t" r="r" b="b"/>
              <a:pathLst>
                <a:path w="96347" h="357184">
                  <a:moveTo>
                    <a:pt x="48173" y="0"/>
                  </a:moveTo>
                  <a:lnTo>
                    <a:pt x="48173" y="0"/>
                  </a:lnTo>
                  <a:cubicBezTo>
                    <a:pt x="60950" y="0"/>
                    <a:pt x="73203" y="5075"/>
                    <a:pt x="82237" y="14110"/>
                  </a:cubicBezTo>
                  <a:cubicBezTo>
                    <a:pt x="91272" y="23144"/>
                    <a:pt x="96347" y="35397"/>
                    <a:pt x="96347" y="48173"/>
                  </a:cubicBezTo>
                  <a:lnTo>
                    <a:pt x="96347" y="309010"/>
                  </a:lnTo>
                  <a:cubicBezTo>
                    <a:pt x="96347" y="335616"/>
                    <a:pt x="74779" y="357184"/>
                    <a:pt x="48173" y="357184"/>
                  </a:cubicBezTo>
                  <a:lnTo>
                    <a:pt x="48173" y="357184"/>
                  </a:lnTo>
                  <a:cubicBezTo>
                    <a:pt x="21568" y="357184"/>
                    <a:pt x="0" y="335616"/>
                    <a:pt x="0" y="309010"/>
                  </a:cubicBezTo>
                  <a:lnTo>
                    <a:pt x="0" y="48173"/>
                  </a:lnTo>
                  <a:cubicBezTo>
                    <a:pt x="0" y="21568"/>
                    <a:pt x="21568" y="0"/>
                    <a:pt x="48173" y="0"/>
                  </a:cubicBezTo>
                  <a:close/>
                </a:path>
              </a:pathLst>
            </a:custGeom>
            <a:solidFill>
              <a:srgbClr val="92A872"/>
            </a:solidFill>
          </p:spPr>
          <p:txBody>
            <a:bodyPr/>
            <a:lstStyle/>
            <a:p>
              <a:endParaRPr lang="en-US"/>
            </a:p>
          </p:txBody>
        </p:sp>
        <p:sp>
          <p:nvSpPr>
            <p:cNvPr id="37" name="TextBox 37"/>
            <p:cNvSpPr txBox="1"/>
            <p:nvPr/>
          </p:nvSpPr>
          <p:spPr>
            <a:xfrm>
              <a:off x="0" y="-38100"/>
              <a:ext cx="96347" cy="395284"/>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a:off x="8777096" y="5045496"/>
            <a:ext cx="1377183" cy="0"/>
          </a:xfrm>
          <a:prstGeom prst="line">
            <a:avLst/>
          </a:prstGeom>
          <a:ln w="57150" cap="flat">
            <a:solidFill>
              <a:srgbClr val="000000"/>
            </a:solidFill>
            <a:prstDash val="solid"/>
            <a:headEnd type="none" w="sm" len="sm"/>
            <a:tailEnd type="none" w="sm" len="sm"/>
          </a:ln>
        </p:spPr>
        <p:txBody>
          <a:bodyPr/>
          <a:lstStyle/>
          <a:p>
            <a:endParaRPr lang="en-US"/>
          </a:p>
        </p:txBody>
      </p:sp>
      <p:sp>
        <p:nvSpPr>
          <p:cNvPr id="39" name="Freeform 39"/>
          <p:cNvSpPr/>
          <p:nvPr/>
        </p:nvSpPr>
        <p:spPr>
          <a:xfrm>
            <a:off x="2470889" y="3626578"/>
            <a:ext cx="3919347" cy="4114800"/>
          </a:xfrm>
          <a:custGeom>
            <a:avLst/>
            <a:gdLst/>
            <a:ahLst/>
            <a:cxnLst/>
            <a:rect l="l" t="t" r="r" b="b"/>
            <a:pathLst>
              <a:path w="3919347" h="4114800">
                <a:moveTo>
                  <a:pt x="0" y="0"/>
                </a:moveTo>
                <a:lnTo>
                  <a:pt x="3919347" y="0"/>
                </a:lnTo>
                <a:lnTo>
                  <a:pt x="3919347"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40" name="TextBox 40"/>
          <p:cNvSpPr txBox="1"/>
          <p:nvPr/>
        </p:nvSpPr>
        <p:spPr>
          <a:xfrm>
            <a:off x="8777096" y="5607695"/>
            <a:ext cx="8061640" cy="1692910"/>
          </a:xfrm>
          <a:prstGeom prst="rect">
            <a:avLst/>
          </a:prstGeom>
        </p:spPr>
        <p:txBody>
          <a:bodyPr lIns="0" tIns="0" rIns="0" bIns="0" rtlCol="0" anchor="t">
            <a:spAutoFit/>
          </a:bodyPr>
          <a:lstStyle/>
          <a:p>
            <a:pPr algn="l">
              <a:lnSpc>
                <a:spcPts val="3410"/>
              </a:lnSpc>
            </a:pPr>
            <a:r>
              <a:rPr lang="en-US" sz="2200" b="1">
                <a:solidFill>
                  <a:srgbClr val="0F0F2E"/>
                </a:solidFill>
                <a:latin typeface="Inter Bold"/>
                <a:ea typeface="Inter Bold"/>
                <a:cs typeface="Inter Bold"/>
                <a:sym typeface="Inter Bold"/>
              </a:rPr>
              <a:t>This presentation will provide instructions on the layout of the calculator as well as how to use it and how to access the website if further pictures/videos/instructions are needed to enhance your overall experience.</a:t>
            </a:r>
          </a:p>
        </p:txBody>
      </p:sp>
      <p:sp>
        <p:nvSpPr>
          <p:cNvPr id="41" name="TextBox 41"/>
          <p:cNvSpPr txBox="1"/>
          <p:nvPr/>
        </p:nvSpPr>
        <p:spPr>
          <a:xfrm>
            <a:off x="1635593" y="790673"/>
            <a:ext cx="3632958" cy="474980"/>
          </a:xfrm>
          <a:prstGeom prst="rect">
            <a:avLst/>
          </a:prstGeom>
        </p:spPr>
        <p:txBody>
          <a:bodyPr lIns="0" tIns="0" rIns="0" bIns="0" rtlCol="0" anchor="t">
            <a:spAutoFit/>
          </a:bodyPr>
          <a:lstStyle/>
          <a:p>
            <a:pPr algn="l">
              <a:lnSpc>
                <a:spcPts val="4029"/>
              </a:lnSpc>
            </a:pPr>
            <a:r>
              <a:rPr lang="en-US" sz="2599" b="1">
                <a:solidFill>
                  <a:srgbClr val="0F0F2E"/>
                </a:solidFill>
                <a:latin typeface="Inter Bold"/>
                <a:ea typeface="Inter Bold"/>
                <a:cs typeface="Inter Bold"/>
                <a:sym typeface="Inter Bold"/>
              </a:rPr>
              <a:t>BWIA 121 - 55213790</a:t>
            </a:r>
          </a:p>
        </p:txBody>
      </p:sp>
      <p:sp>
        <p:nvSpPr>
          <p:cNvPr id="42" name="Freeform 42"/>
          <p:cNvSpPr/>
          <p:nvPr/>
        </p:nvSpPr>
        <p:spPr>
          <a:xfrm rot="3177150">
            <a:off x="-456274" y="-778900"/>
            <a:ext cx="1889787" cy="3035193"/>
          </a:xfrm>
          <a:custGeom>
            <a:avLst/>
            <a:gdLst/>
            <a:ahLst/>
            <a:cxnLst/>
            <a:rect l="l" t="t" r="r" b="b"/>
            <a:pathLst>
              <a:path w="1889787" h="3035193">
                <a:moveTo>
                  <a:pt x="0" y="0"/>
                </a:moveTo>
                <a:lnTo>
                  <a:pt x="1889788" y="0"/>
                </a:lnTo>
                <a:lnTo>
                  <a:pt x="1889788" y="3035193"/>
                </a:lnTo>
                <a:lnTo>
                  <a:pt x="0" y="3035193"/>
                </a:lnTo>
                <a:lnTo>
                  <a:pt x="0" y="0"/>
                </a:lnTo>
                <a:close/>
              </a:path>
            </a:pathLst>
          </a:custGeom>
          <a:blipFill>
            <a:blip r:embed="rId12">
              <a:alphaModFix amt="40000"/>
              <a:extLst>
                <a:ext uri="{96DAC541-7B7A-43D3-8B79-37D633B846F1}">
                  <asvg:svgBlip xmlns:asvg="http://schemas.microsoft.com/office/drawing/2016/SVG/main" r:embed="rId13"/>
                </a:ext>
              </a:extLst>
            </a:blip>
            <a:stretch>
              <a:fillRect l="-60610"/>
            </a:stretch>
          </a:blipFill>
        </p:spPr>
        <p:txBody>
          <a:bodyPr/>
          <a:lstStyle/>
          <a:p>
            <a:endParaRPr lang="en-US"/>
          </a:p>
        </p:txBody>
      </p:sp>
      <p:pic>
        <p:nvPicPr>
          <p:cNvPr id="43" name="Audio Recording 19 Aug 2025 at 1:20:37 AM">
            <a:hlinkClick r:id="" action="ppaction://media"/>
            <a:extLst>
              <a:ext uri="{FF2B5EF4-FFF2-40B4-BE49-F238E27FC236}">
                <a16:creationId xmlns:a16="http://schemas.microsoft.com/office/drawing/2014/main" id="{B9DEC26F-F1A6-918B-5A52-1A207A7042D0}"/>
              </a:ext>
            </a:extLst>
          </p:cNvPr>
          <p:cNvPicPr>
            <a:picLocks noChangeAspect="1"/>
          </p:cNvPicPr>
          <p:nvPr>
            <a:audioFile r:link="rId2"/>
            <p:extLst>
              <p:ext uri="{DAA4B4D4-6D71-4841-9C94-3DE7FCFB9230}">
                <p14:media xmlns:p14="http://schemas.microsoft.com/office/powerpoint/2010/main" r:embed="rId1"/>
              </p:ext>
            </p:extLst>
          </p:nvPr>
        </p:nvPicPr>
        <p:blipFill>
          <a:blip r:embed="rId18">
            <a:duotone>
              <a:prstClr val="black"/>
              <a:schemeClr val="accent1">
                <a:tint val="45000"/>
                <a:satMod val="400000"/>
              </a:schemeClr>
            </a:duotone>
          </a:blip>
          <a:stretch>
            <a:fillRect/>
          </a:stretch>
        </p:blipFill>
        <p:spPr>
          <a:xfrm>
            <a:off x="475927" y="646882"/>
            <a:ext cx="812800" cy="812800"/>
          </a:xfrm>
          <a:prstGeom prst="rect">
            <a:avLst/>
          </a:prstGeom>
          <a:solidFill>
            <a:srgbClr val="5C644F"/>
          </a:solidFill>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1111" b="-61111"/>
            </a:stretch>
          </a:blipFill>
        </p:spPr>
        <p:txBody>
          <a:bodyPr/>
          <a:lstStyle/>
          <a:p>
            <a:endParaRPr lang="en-US"/>
          </a:p>
        </p:txBody>
      </p:sp>
      <p:grpSp>
        <p:nvGrpSpPr>
          <p:cNvPr id="3" name="Group 3"/>
          <p:cNvGrpSpPr/>
          <p:nvPr/>
        </p:nvGrpSpPr>
        <p:grpSpPr>
          <a:xfrm>
            <a:off x="-5482461" y="-5712041"/>
            <a:ext cx="25569824" cy="23046132"/>
            <a:chOff x="0" y="0"/>
            <a:chExt cx="34093098" cy="30728175"/>
          </a:xfrm>
        </p:grpSpPr>
        <p:sp>
          <p:nvSpPr>
            <p:cNvPr id="4" name="Freeform 4"/>
            <p:cNvSpPr/>
            <p:nvPr/>
          </p:nvSpPr>
          <p:spPr>
            <a:xfrm>
              <a:off x="12192172" y="1975537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5" name="Freeform 5"/>
            <p:cNvSpPr/>
            <p:nvPr/>
          </p:nvSpPr>
          <p:spPr>
            <a:xfrm>
              <a:off x="0" y="150348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6" name="Freeform 6"/>
            <p:cNvSpPr/>
            <p:nvPr/>
          </p:nvSpPr>
          <p:spPr>
            <a:xfrm>
              <a:off x="22338292" y="26904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7" name="Freeform 7"/>
            <p:cNvSpPr/>
            <p:nvPr/>
          </p:nvSpPr>
          <p:spPr>
            <a:xfrm rot="-662622">
              <a:off x="1120334" y="18336845"/>
              <a:ext cx="10177272" cy="10972800"/>
            </a:xfrm>
            <a:custGeom>
              <a:avLst/>
              <a:gdLst/>
              <a:ahLst/>
              <a:cxnLst/>
              <a:rect l="l" t="t" r="r" b="b"/>
              <a:pathLst>
                <a:path w="10177272" h="10972800">
                  <a:moveTo>
                    <a:pt x="0" y="0"/>
                  </a:moveTo>
                  <a:lnTo>
                    <a:pt x="10177272" y="0"/>
                  </a:lnTo>
                  <a:lnTo>
                    <a:pt x="10177272" y="10972800"/>
                  </a:lnTo>
                  <a:lnTo>
                    <a:pt x="0" y="10972800"/>
                  </a:lnTo>
                  <a:lnTo>
                    <a:pt x="0" y="0"/>
                  </a:lnTo>
                  <a:close/>
                </a:path>
              </a:pathLst>
            </a:custGeom>
            <a:blipFill>
              <a:blip r:embed="rId6"/>
              <a:stretch>
                <a:fillRect/>
              </a:stretch>
            </a:blipFill>
          </p:spPr>
          <p:txBody>
            <a:bodyPr/>
            <a:lstStyle/>
            <a:p>
              <a:endParaRPr lang="en-US"/>
            </a:p>
          </p:txBody>
        </p:sp>
        <p:sp>
          <p:nvSpPr>
            <p:cNvPr id="8" name="Freeform 8"/>
            <p:cNvSpPr/>
            <p:nvPr/>
          </p:nvSpPr>
          <p:spPr>
            <a:xfrm>
              <a:off x="24999145" y="3503245"/>
              <a:ext cx="8073649" cy="8297668"/>
            </a:xfrm>
            <a:custGeom>
              <a:avLst/>
              <a:gdLst/>
              <a:ahLst/>
              <a:cxnLst/>
              <a:rect l="l" t="t" r="r" b="b"/>
              <a:pathLst>
                <a:path w="8073649" h="8297668">
                  <a:moveTo>
                    <a:pt x="0" y="0"/>
                  </a:moveTo>
                  <a:lnTo>
                    <a:pt x="8073649" y="0"/>
                  </a:lnTo>
                  <a:lnTo>
                    <a:pt x="8073649" y="8297668"/>
                  </a:lnTo>
                  <a:lnTo>
                    <a:pt x="0" y="8297668"/>
                  </a:lnTo>
                  <a:lnTo>
                    <a:pt x="0" y="0"/>
                  </a:lnTo>
                  <a:close/>
                </a:path>
              </a:pathLst>
            </a:custGeom>
            <a:blipFill>
              <a:blip r:embed="rId7"/>
              <a:stretch>
                <a:fillRect/>
              </a:stretch>
            </a:blipFill>
          </p:spPr>
          <p:txBody>
            <a:bodyPr/>
            <a:lstStyle/>
            <a:p>
              <a:endParaRPr lang="en-US"/>
            </a:p>
          </p:txBody>
        </p:sp>
        <p:sp>
          <p:nvSpPr>
            <p:cNvPr id="9" name="Freeform 9"/>
            <p:cNvSpPr/>
            <p:nvPr/>
          </p:nvSpPr>
          <p:spPr>
            <a:xfrm>
              <a:off x="1685204" y="2165679"/>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0" name="Freeform 10"/>
            <p:cNvSpPr/>
            <p:nvPr/>
          </p:nvSpPr>
          <p:spPr>
            <a:xfrm>
              <a:off x="4047491" y="5486400"/>
              <a:ext cx="7250116" cy="7008445"/>
            </a:xfrm>
            <a:custGeom>
              <a:avLst/>
              <a:gdLst/>
              <a:ahLst/>
              <a:cxnLst/>
              <a:rect l="l" t="t" r="r" b="b"/>
              <a:pathLst>
                <a:path w="7250116" h="7008445">
                  <a:moveTo>
                    <a:pt x="0" y="0"/>
                  </a:moveTo>
                  <a:lnTo>
                    <a:pt x="7250115" y="0"/>
                  </a:lnTo>
                  <a:lnTo>
                    <a:pt x="7250115" y="7008445"/>
                  </a:lnTo>
                  <a:lnTo>
                    <a:pt x="0" y="7008445"/>
                  </a:lnTo>
                  <a:lnTo>
                    <a:pt x="0" y="0"/>
                  </a:lnTo>
                  <a:close/>
                </a:path>
              </a:pathLst>
            </a:custGeom>
            <a:blipFill>
              <a:blip r:embed="rId9"/>
              <a:stretch>
                <a:fillRect/>
              </a:stretch>
            </a:blipFill>
          </p:spPr>
          <p:txBody>
            <a:bodyPr/>
            <a:lstStyle/>
            <a:p>
              <a:endParaRPr lang="en-US"/>
            </a:p>
          </p:txBody>
        </p:sp>
        <p:sp>
          <p:nvSpPr>
            <p:cNvPr id="11" name="Freeform 11"/>
            <p:cNvSpPr/>
            <p:nvPr/>
          </p:nvSpPr>
          <p:spPr>
            <a:xfrm>
              <a:off x="23046655" y="15746045"/>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2" name="Freeform 12"/>
            <p:cNvSpPr/>
            <p:nvPr/>
          </p:nvSpPr>
          <p:spPr>
            <a:xfrm flipV="1">
              <a:off x="17112445" y="0"/>
              <a:ext cx="7886700" cy="10972800"/>
            </a:xfrm>
            <a:custGeom>
              <a:avLst/>
              <a:gdLst/>
              <a:ahLst/>
              <a:cxnLst/>
              <a:rect l="l" t="t" r="r" b="b"/>
              <a:pathLst>
                <a:path w="7886700" h="10972800">
                  <a:moveTo>
                    <a:pt x="0" y="10972800"/>
                  </a:moveTo>
                  <a:lnTo>
                    <a:pt x="7886700" y="10972800"/>
                  </a:lnTo>
                  <a:lnTo>
                    <a:pt x="7886700" y="0"/>
                  </a:lnTo>
                  <a:lnTo>
                    <a:pt x="0" y="0"/>
                  </a:lnTo>
                  <a:lnTo>
                    <a:pt x="0" y="10972800"/>
                  </a:lnTo>
                  <a:close/>
                </a:path>
              </a:pathLst>
            </a:custGeom>
            <a:blipFill>
              <a:blip r:embed="rId10"/>
              <a:stretch>
                <a:fillRect/>
              </a:stretch>
            </a:blipFill>
          </p:spPr>
          <p:txBody>
            <a:bodyPr/>
            <a:lstStyle/>
            <a:p>
              <a:endParaRPr lang="en-US"/>
            </a:p>
          </p:txBody>
        </p:sp>
        <p:sp>
          <p:nvSpPr>
            <p:cNvPr id="13" name="Freeform 13"/>
            <p:cNvSpPr/>
            <p:nvPr/>
          </p:nvSpPr>
          <p:spPr>
            <a:xfrm flipH="1">
              <a:off x="9862777" y="19210012"/>
              <a:ext cx="7886700" cy="10972800"/>
            </a:xfrm>
            <a:custGeom>
              <a:avLst/>
              <a:gdLst/>
              <a:ahLst/>
              <a:cxnLst/>
              <a:rect l="l" t="t" r="r" b="b"/>
              <a:pathLst>
                <a:path w="7886700" h="10972800">
                  <a:moveTo>
                    <a:pt x="7886700" y="0"/>
                  </a:moveTo>
                  <a:lnTo>
                    <a:pt x="0" y="0"/>
                  </a:lnTo>
                  <a:lnTo>
                    <a:pt x="0" y="10972800"/>
                  </a:lnTo>
                  <a:lnTo>
                    <a:pt x="7886700" y="10972800"/>
                  </a:lnTo>
                  <a:lnTo>
                    <a:pt x="7886700" y="0"/>
                  </a:lnTo>
                  <a:close/>
                </a:path>
              </a:pathLst>
            </a:custGeom>
            <a:blipFill>
              <a:blip r:embed="rId10"/>
              <a:stretch>
                <a:fillRect/>
              </a:stretch>
            </a:blipFill>
          </p:spPr>
          <p:txBody>
            <a:bodyPr/>
            <a:lstStyle/>
            <a:p>
              <a:endParaRPr lang="en-US"/>
            </a:p>
          </p:txBody>
        </p:sp>
        <p:sp>
          <p:nvSpPr>
            <p:cNvPr id="14" name="Freeform 14"/>
            <p:cNvSpPr/>
            <p:nvPr/>
          </p:nvSpPr>
          <p:spPr>
            <a:xfrm rot="-3035573" flipH="1" flipV="1">
              <a:off x="23722071" y="18189131"/>
              <a:ext cx="7250116" cy="7008445"/>
            </a:xfrm>
            <a:custGeom>
              <a:avLst/>
              <a:gdLst/>
              <a:ahLst/>
              <a:cxnLst/>
              <a:rect l="l" t="t" r="r" b="b"/>
              <a:pathLst>
                <a:path w="7250116" h="7008445">
                  <a:moveTo>
                    <a:pt x="7250116" y="7008445"/>
                  </a:moveTo>
                  <a:lnTo>
                    <a:pt x="0" y="7008445"/>
                  </a:lnTo>
                  <a:lnTo>
                    <a:pt x="0" y="0"/>
                  </a:lnTo>
                  <a:lnTo>
                    <a:pt x="7250116" y="0"/>
                  </a:lnTo>
                  <a:lnTo>
                    <a:pt x="7250116" y="7008445"/>
                  </a:lnTo>
                  <a:close/>
                </a:path>
              </a:pathLst>
            </a:custGeom>
            <a:blipFill>
              <a:blip r:embed="rId9"/>
              <a:stretch>
                <a:fillRect/>
              </a:stretch>
            </a:blipFill>
          </p:spPr>
          <p:txBody>
            <a:bodyPr/>
            <a:lstStyle/>
            <a:p>
              <a:endParaRPr lang="en-US"/>
            </a:p>
          </p:txBody>
        </p:sp>
      </p:grpSp>
      <p:grpSp>
        <p:nvGrpSpPr>
          <p:cNvPr id="15" name="Group 15"/>
          <p:cNvGrpSpPr>
            <a:grpSpLocks noChangeAspect="1"/>
          </p:cNvGrpSpPr>
          <p:nvPr/>
        </p:nvGrpSpPr>
        <p:grpSpPr>
          <a:xfrm>
            <a:off x="266323" y="2200592"/>
            <a:ext cx="13466117" cy="7810964"/>
            <a:chOff x="0" y="0"/>
            <a:chExt cx="14215872" cy="8245856"/>
          </a:xfrm>
        </p:grpSpPr>
        <p:sp>
          <p:nvSpPr>
            <p:cNvPr id="16" name="Freeform 16"/>
            <p:cNvSpPr/>
            <p:nvPr/>
          </p:nvSpPr>
          <p:spPr>
            <a:xfrm>
              <a:off x="0" y="0"/>
              <a:ext cx="14215872" cy="8245856"/>
            </a:xfrm>
            <a:custGeom>
              <a:avLst/>
              <a:gdLst/>
              <a:ahLst/>
              <a:cxnLst/>
              <a:rect l="l" t="t" r="r" b="b"/>
              <a:pathLst>
                <a:path w="14215872" h="8245856">
                  <a:moveTo>
                    <a:pt x="0" y="0"/>
                  </a:moveTo>
                  <a:lnTo>
                    <a:pt x="14215872" y="0"/>
                  </a:lnTo>
                  <a:lnTo>
                    <a:pt x="14215872" y="8245856"/>
                  </a:lnTo>
                  <a:lnTo>
                    <a:pt x="0" y="8245856"/>
                  </a:lnTo>
                  <a:lnTo>
                    <a:pt x="0" y="0"/>
                  </a:lnTo>
                  <a:close/>
                </a:path>
              </a:pathLst>
            </a:custGeom>
            <a:blipFill>
              <a:blip r:embed="rId11"/>
              <a:stretch>
                <a:fillRect/>
              </a:stretch>
            </a:blipFill>
          </p:spPr>
          <p:txBody>
            <a:bodyPr/>
            <a:lstStyle/>
            <a:p>
              <a:endParaRPr lang="en-US"/>
            </a:p>
          </p:txBody>
        </p:sp>
      </p:grpSp>
      <p:grpSp>
        <p:nvGrpSpPr>
          <p:cNvPr id="17" name="Group 17"/>
          <p:cNvGrpSpPr>
            <a:grpSpLocks noChangeAspect="1"/>
          </p:cNvGrpSpPr>
          <p:nvPr/>
        </p:nvGrpSpPr>
        <p:grpSpPr>
          <a:xfrm>
            <a:off x="1762413" y="2359712"/>
            <a:ext cx="10473936" cy="6780426"/>
            <a:chOff x="0" y="0"/>
            <a:chExt cx="11021225" cy="7134720"/>
          </a:xfrm>
        </p:grpSpPr>
        <p:sp>
          <p:nvSpPr>
            <p:cNvPr id="18" name="Freeform 18"/>
            <p:cNvSpPr/>
            <p:nvPr/>
          </p:nvSpPr>
          <p:spPr>
            <a:xfrm>
              <a:off x="0" y="0"/>
              <a:ext cx="11021187" cy="7134733"/>
            </a:xfrm>
            <a:custGeom>
              <a:avLst/>
              <a:gdLst/>
              <a:ahLst/>
              <a:cxnLst/>
              <a:rect l="l" t="t" r="r" b="b"/>
              <a:pathLst>
                <a:path w="11021187" h="7134733">
                  <a:moveTo>
                    <a:pt x="128397" y="0"/>
                  </a:moveTo>
                  <a:cubicBezTo>
                    <a:pt x="57404" y="0"/>
                    <a:pt x="0" y="57404"/>
                    <a:pt x="0" y="128397"/>
                  </a:cubicBezTo>
                  <a:lnTo>
                    <a:pt x="0" y="7134733"/>
                  </a:lnTo>
                  <a:lnTo>
                    <a:pt x="11021187" y="7134733"/>
                  </a:lnTo>
                  <a:lnTo>
                    <a:pt x="11021187" y="128397"/>
                  </a:lnTo>
                  <a:cubicBezTo>
                    <a:pt x="11021187" y="57404"/>
                    <a:pt x="10963783" y="0"/>
                    <a:pt x="10892917" y="0"/>
                  </a:cubicBezTo>
                  <a:lnTo>
                    <a:pt x="6132703" y="0"/>
                  </a:lnTo>
                  <a:cubicBezTo>
                    <a:pt x="6115431" y="0"/>
                    <a:pt x="6101461" y="13970"/>
                    <a:pt x="6101461" y="31242"/>
                  </a:cubicBezTo>
                  <a:lnTo>
                    <a:pt x="6101461" y="141097"/>
                  </a:lnTo>
                  <a:cubicBezTo>
                    <a:pt x="6101461" y="183642"/>
                    <a:pt x="6066917" y="218186"/>
                    <a:pt x="6024372" y="218186"/>
                  </a:cubicBezTo>
                  <a:lnTo>
                    <a:pt x="5000752" y="218186"/>
                  </a:lnTo>
                  <a:cubicBezTo>
                    <a:pt x="4958207" y="218186"/>
                    <a:pt x="4923663" y="183642"/>
                    <a:pt x="4923663" y="141097"/>
                  </a:cubicBezTo>
                  <a:lnTo>
                    <a:pt x="4923663" y="31242"/>
                  </a:lnTo>
                  <a:cubicBezTo>
                    <a:pt x="4923663" y="13970"/>
                    <a:pt x="4909693" y="0"/>
                    <a:pt x="4892421" y="0"/>
                  </a:cubicBezTo>
                  <a:close/>
                </a:path>
              </a:pathLst>
            </a:custGeom>
            <a:blipFill>
              <a:blip r:embed="rId12"/>
              <a:stretch>
                <a:fillRect l="-1789" r="-1789"/>
              </a:stretch>
            </a:blipFill>
          </p:spPr>
          <p:txBody>
            <a:bodyPr/>
            <a:lstStyle/>
            <a:p>
              <a:endParaRPr lang="en-US"/>
            </a:p>
          </p:txBody>
        </p:sp>
      </p:grpSp>
      <p:grpSp>
        <p:nvGrpSpPr>
          <p:cNvPr id="19" name="Group 19"/>
          <p:cNvGrpSpPr/>
          <p:nvPr/>
        </p:nvGrpSpPr>
        <p:grpSpPr>
          <a:xfrm>
            <a:off x="14073889" y="792757"/>
            <a:ext cx="3950359" cy="9195350"/>
            <a:chOff x="0" y="0"/>
            <a:chExt cx="5267145" cy="12260466"/>
          </a:xfrm>
        </p:grpSpPr>
        <p:grpSp>
          <p:nvGrpSpPr>
            <p:cNvPr id="20" name="Group 20"/>
            <p:cNvGrpSpPr/>
            <p:nvPr/>
          </p:nvGrpSpPr>
          <p:grpSpPr>
            <a:xfrm>
              <a:off x="0" y="1029176"/>
              <a:ext cx="5267145" cy="11231290"/>
              <a:chOff x="0" y="0"/>
              <a:chExt cx="1426018" cy="3040740"/>
            </a:xfrm>
          </p:grpSpPr>
          <p:sp>
            <p:nvSpPr>
              <p:cNvPr id="21" name="Freeform 21"/>
              <p:cNvSpPr/>
              <p:nvPr/>
            </p:nvSpPr>
            <p:spPr>
              <a:xfrm>
                <a:off x="0" y="0"/>
                <a:ext cx="1426018" cy="3040740"/>
              </a:xfrm>
              <a:custGeom>
                <a:avLst/>
                <a:gdLst/>
                <a:ahLst/>
                <a:cxnLst/>
                <a:rect l="l" t="t" r="r" b="b"/>
                <a:pathLst>
                  <a:path w="1426018" h="3040740">
                    <a:moveTo>
                      <a:pt x="39196" y="0"/>
                    </a:moveTo>
                    <a:lnTo>
                      <a:pt x="1386822" y="0"/>
                    </a:lnTo>
                    <a:cubicBezTo>
                      <a:pt x="1408469" y="0"/>
                      <a:pt x="1426018" y="17549"/>
                      <a:pt x="1426018" y="39196"/>
                    </a:cubicBezTo>
                    <a:lnTo>
                      <a:pt x="1426018" y="3001544"/>
                    </a:lnTo>
                    <a:cubicBezTo>
                      <a:pt x="1426018" y="3011939"/>
                      <a:pt x="1421888" y="3021909"/>
                      <a:pt x="1414537" y="3029259"/>
                    </a:cubicBezTo>
                    <a:cubicBezTo>
                      <a:pt x="1407187" y="3036610"/>
                      <a:pt x="1397217" y="3040740"/>
                      <a:pt x="1386822" y="3040740"/>
                    </a:cubicBezTo>
                    <a:lnTo>
                      <a:pt x="39196" y="3040740"/>
                    </a:lnTo>
                    <a:cubicBezTo>
                      <a:pt x="28801" y="3040740"/>
                      <a:pt x="18831" y="3036610"/>
                      <a:pt x="11480" y="3029259"/>
                    </a:cubicBezTo>
                    <a:cubicBezTo>
                      <a:pt x="4130" y="3021909"/>
                      <a:pt x="0" y="3011939"/>
                      <a:pt x="0" y="3001544"/>
                    </a:cubicBezTo>
                    <a:lnTo>
                      <a:pt x="0" y="39196"/>
                    </a:lnTo>
                    <a:cubicBezTo>
                      <a:pt x="0" y="28801"/>
                      <a:pt x="4130" y="18831"/>
                      <a:pt x="11480" y="11480"/>
                    </a:cubicBezTo>
                    <a:cubicBezTo>
                      <a:pt x="18831" y="4130"/>
                      <a:pt x="28801" y="0"/>
                      <a:pt x="39196" y="0"/>
                    </a:cubicBezTo>
                    <a:close/>
                  </a:path>
                </a:pathLst>
              </a:custGeom>
              <a:solidFill>
                <a:srgbClr val="FFFFFF"/>
              </a:solidFill>
            </p:spPr>
            <p:txBody>
              <a:bodyPr/>
              <a:lstStyle/>
              <a:p>
                <a:endParaRPr lang="en-US"/>
              </a:p>
            </p:txBody>
          </p:sp>
          <p:sp>
            <p:nvSpPr>
              <p:cNvPr id="22" name="TextBox 22"/>
              <p:cNvSpPr txBox="1"/>
              <p:nvPr/>
            </p:nvSpPr>
            <p:spPr>
              <a:xfrm>
                <a:off x="0" y="-38100"/>
                <a:ext cx="1426018" cy="307884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604396" y="0"/>
              <a:ext cx="2058352" cy="205835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6B7B5E"/>
                </a:solidFill>
                <a:prstDash val="solid"/>
                <a:miter/>
              </a:ln>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2083407" y="490603"/>
              <a:ext cx="1100331" cy="1100331"/>
            </a:xfrm>
            <a:custGeom>
              <a:avLst/>
              <a:gdLst/>
              <a:ahLst/>
              <a:cxnLst/>
              <a:rect l="l" t="t" r="r" b="b"/>
              <a:pathLst>
                <a:path w="1100331" h="1100331">
                  <a:moveTo>
                    <a:pt x="0" y="0"/>
                  </a:moveTo>
                  <a:lnTo>
                    <a:pt x="1100331" y="0"/>
                  </a:lnTo>
                  <a:lnTo>
                    <a:pt x="1100331" y="1100331"/>
                  </a:lnTo>
                  <a:lnTo>
                    <a:pt x="0" y="11003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7" name="TextBox 27"/>
            <p:cNvSpPr txBox="1"/>
            <p:nvPr/>
          </p:nvSpPr>
          <p:spPr>
            <a:xfrm>
              <a:off x="268909" y="2379980"/>
              <a:ext cx="4729326" cy="9308253"/>
            </a:xfrm>
            <a:prstGeom prst="rect">
              <a:avLst/>
            </a:prstGeom>
          </p:spPr>
          <p:txBody>
            <a:bodyPr lIns="0" tIns="0" rIns="0" bIns="0" rtlCol="0" anchor="t">
              <a:spAutoFit/>
            </a:bodyPr>
            <a:lstStyle/>
            <a:p>
              <a:pPr algn="ctr">
                <a:lnSpc>
                  <a:spcPts val="2659"/>
                </a:lnSpc>
              </a:pPr>
              <a:r>
                <a:rPr lang="en-US" sz="1899">
                  <a:solidFill>
                    <a:srgbClr val="000000"/>
                  </a:solidFill>
                  <a:latin typeface="Inter"/>
                  <a:ea typeface="Inter"/>
                  <a:cs typeface="Inter"/>
                  <a:sym typeface="Inter"/>
                </a:rPr>
                <a:t>As displayed in the picture, this website has the same toggle navigation sistem as the one found in the excel workbook.</a:t>
              </a:r>
            </a:p>
            <a:p>
              <a:pPr algn="ctr">
                <a:lnSpc>
                  <a:spcPts val="2659"/>
                </a:lnSpc>
              </a:pPr>
              <a:endParaRPr lang="en-US" sz="1899">
                <a:solidFill>
                  <a:srgbClr val="000000"/>
                </a:solidFill>
                <a:latin typeface="Inter"/>
                <a:ea typeface="Inter"/>
                <a:cs typeface="Inter"/>
                <a:sym typeface="Inter"/>
              </a:endParaRPr>
            </a:p>
            <a:p>
              <a:pPr algn="ctr">
                <a:lnSpc>
                  <a:spcPts val="2659"/>
                </a:lnSpc>
              </a:pPr>
              <a:r>
                <a:rPr lang="en-US" sz="1899">
                  <a:solidFill>
                    <a:srgbClr val="000000"/>
                  </a:solidFill>
                  <a:latin typeface="Inter"/>
                  <a:ea typeface="Inter"/>
                  <a:cs typeface="Inter"/>
                  <a:sym typeface="Inter"/>
                </a:rPr>
                <a:t>This website contains additional sources such as videos and picture. This is also a user convenience feature to allow users to go on the website and access these “</a:t>
              </a:r>
              <a:r>
                <a:rPr lang="en-US" sz="1899" u="sng">
                  <a:solidFill>
                    <a:srgbClr val="000000"/>
                  </a:solidFill>
                  <a:latin typeface="Inter"/>
                  <a:ea typeface="Inter"/>
                  <a:cs typeface="Inter"/>
                  <a:sym typeface="Inter"/>
                </a:rPr>
                <a:t>tutorials</a:t>
              </a:r>
              <a:r>
                <a:rPr lang="en-US" sz="1899">
                  <a:solidFill>
                    <a:srgbClr val="000000"/>
                  </a:solidFill>
                  <a:latin typeface="Inter"/>
                  <a:ea typeface="Inter"/>
                  <a:cs typeface="Inter"/>
                  <a:sym typeface="Inter"/>
                </a:rPr>
                <a:t>” with the aim to enhance their overall experience. </a:t>
              </a:r>
            </a:p>
            <a:p>
              <a:pPr algn="ctr">
                <a:lnSpc>
                  <a:spcPts val="2659"/>
                </a:lnSpc>
              </a:pPr>
              <a:endParaRPr lang="en-US" sz="1899">
                <a:solidFill>
                  <a:srgbClr val="000000"/>
                </a:solidFill>
                <a:latin typeface="Inter"/>
                <a:ea typeface="Inter"/>
                <a:cs typeface="Inter"/>
                <a:sym typeface="Inter"/>
              </a:endParaRPr>
            </a:p>
            <a:p>
              <a:pPr algn="ctr">
                <a:lnSpc>
                  <a:spcPts val="2659"/>
                </a:lnSpc>
                <a:spcBef>
                  <a:spcPct val="0"/>
                </a:spcBef>
              </a:pPr>
              <a:r>
                <a:rPr lang="en-US" sz="1899">
                  <a:solidFill>
                    <a:srgbClr val="000000"/>
                  </a:solidFill>
                  <a:latin typeface="Inter"/>
                  <a:ea typeface="Inter"/>
                  <a:cs typeface="Inter"/>
                  <a:sym typeface="Inter"/>
                </a:rPr>
                <a:t>There are direct links on the website’s home page that allows users to download the Interest Calculator aswell as this presentation.</a:t>
              </a:r>
            </a:p>
          </p:txBody>
        </p:sp>
      </p:grpSp>
      <p:sp>
        <p:nvSpPr>
          <p:cNvPr id="28" name="TextBox 28"/>
          <p:cNvSpPr txBox="1"/>
          <p:nvPr/>
        </p:nvSpPr>
        <p:spPr>
          <a:xfrm>
            <a:off x="1172801" y="696514"/>
            <a:ext cx="12354364" cy="1308563"/>
          </a:xfrm>
          <a:prstGeom prst="rect">
            <a:avLst/>
          </a:prstGeom>
        </p:spPr>
        <p:txBody>
          <a:bodyPr wrap="square" lIns="0" tIns="0" rIns="0" bIns="0" rtlCol="0" anchor="t">
            <a:spAutoFit/>
          </a:bodyPr>
          <a:lstStyle/>
          <a:p>
            <a:pPr algn="ctr">
              <a:lnSpc>
                <a:spcPts val="10639"/>
              </a:lnSpc>
              <a:spcBef>
                <a:spcPct val="0"/>
              </a:spcBef>
            </a:pPr>
            <a:r>
              <a:rPr lang="en-US" sz="7599" dirty="0">
                <a:ln w="28575">
                  <a:solidFill>
                    <a:schemeClr val="tx1"/>
                  </a:solidFill>
                </a:ln>
                <a:solidFill>
                  <a:srgbClr val="97AB8B"/>
                </a:solidFill>
                <a:latin typeface="Rubik One"/>
                <a:ea typeface="Rubik One"/>
                <a:cs typeface="Rubik One"/>
                <a:sym typeface="Rubik One"/>
              </a:rPr>
              <a:t>HELP CENTRE WEBSITE</a:t>
            </a:r>
          </a:p>
        </p:txBody>
      </p:sp>
      <p:pic>
        <p:nvPicPr>
          <p:cNvPr id="29" name="Audio Recording 19 Aug 2025 at 1:37:08 AM">
            <a:hlinkClick r:id="" action="ppaction://media"/>
            <a:extLst>
              <a:ext uri="{FF2B5EF4-FFF2-40B4-BE49-F238E27FC236}">
                <a16:creationId xmlns:a16="http://schemas.microsoft.com/office/drawing/2014/main" id="{542BD193-CEDE-D514-F14F-1AB876FFCA0E}"/>
              </a:ext>
            </a:extLst>
          </p:cNvPr>
          <p:cNvPicPr>
            <a:picLocks noChangeAspect="1"/>
          </p:cNvPicPr>
          <p:nvPr>
            <a:audioFile r:link="rId2"/>
            <p:extLst>
              <p:ext uri="{DAA4B4D4-6D71-4841-9C94-3DE7FCFB9230}">
                <p14:media xmlns:p14="http://schemas.microsoft.com/office/powerpoint/2010/main" r:embed="rId1"/>
              </p:ext>
            </p:extLst>
          </p:nvPr>
        </p:nvPicPr>
        <p:blipFill>
          <a:blip r:embed="rId15">
            <a:duotone>
              <a:prstClr val="black"/>
              <a:schemeClr val="accent1">
                <a:tint val="45000"/>
                <a:satMod val="400000"/>
              </a:schemeClr>
            </a:duotone>
          </a:blip>
          <a:stretch>
            <a:fillRect/>
          </a:stretch>
        </p:blipFill>
        <p:spPr>
          <a:xfrm>
            <a:off x="189277" y="1052694"/>
            <a:ext cx="812800" cy="812800"/>
          </a:xfrm>
          <a:prstGeom prst="rect">
            <a:avLst/>
          </a:prstGeom>
          <a:solidFill>
            <a:srgbClr val="68765F"/>
          </a:solidFill>
          <a:ln>
            <a:solidFill>
              <a:schemeClr val="bg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1111" b="-61111"/>
            </a:stretch>
          </a:blipFill>
        </p:spPr>
        <p:txBody>
          <a:bodyPr/>
          <a:lstStyle/>
          <a:p>
            <a:endParaRPr lang="en-US"/>
          </a:p>
        </p:txBody>
      </p:sp>
      <p:grpSp>
        <p:nvGrpSpPr>
          <p:cNvPr id="3" name="Group 3"/>
          <p:cNvGrpSpPr/>
          <p:nvPr/>
        </p:nvGrpSpPr>
        <p:grpSpPr>
          <a:xfrm>
            <a:off x="-4168108" y="-6132634"/>
            <a:ext cx="25569824" cy="23046132"/>
            <a:chOff x="0" y="0"/>
            <a:chExt cx="34093098" cy="30728175"/>
          </a:xfrm>
        </p:grpSpPr>
        <p:sp>
          <p:nvSpPr>
            <p:cNvPr id="4" name="Freeform 4"/>
            <p:cNvSpPr/>
            <p:nvPr/>
          </p:nvSpPr>
          <p:spPr>
            <a:xfrm>
              <a:off x="12192172" y="1975537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5" name="Freeform 5"/>
            <p:cNvSpPr/>
            <p:nvPr/>
          </p:nvSpPr>
          <p:spPr>
            <a:xfrm>
              <a:off x="0" y="150348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6" name="Freeform 6"/>
            <p:cNvSpPr/>
            <p:nvPr/>
          </p:nvSpPr>
          <p:spPr>
            <a:xfrm>
              <a:off x="22338292" y="26904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7" name="Freeform 7"/>
            <p:cNvSpPr/>
            <p:nvPr/>
          </p:nvSpPr>
          <p:spPr>
            <a:xfrm rot="-662622">
              <a:off x="1120334" y="18336845"/>
              <a:ext cx="10177272" cy="10972800"/>
            </a:xfrm>
            <a:custGeom>
              <a:avLst/>
              <a:gdLst/>
              <a:ahLst/>
              <a:cxnLst/>
              <a:rect l="l" t="t" r="r" b="b"/>
              <a:pathLst>
                <a:path w="10177272" h="10972800">
                  <a:moveTo>
                    <a:pt x="0" y="0"/>
                  </a:moveTo>
                  <a:lnTo>
                    <a:pt x="10177272" y="0"/>
                  </a:lnTo>
                  <a:lnTo>
                    <a:pt x="10177272" y="10972800"/>
                  </a:lnTo>
                  <a:lnTo>
                    <a:pt x="0" y="10972800"/>
                  </a:lnTo>
                  <a:lnTo>
                    <a:pt x="0" y="0"/>
                  </a:lnTo>
                  <a:close/>
                </a:path>
              </a:pathLst>
            </a:custGeom>
            <a:blipFill>
              <a:blip r:embed="rId6"/>
              <a:stretch>
                <a:fillRect/>
              </a:stretch>
            </a:blipFill>
          </p:spPr>
          <p:txBody>
            <a:bodyPr/>
            <a:lstStyle/>
            <a:p>
              <a:endParaRPr lang="en-US"/>
            </a:p>
          </p:txBody>
        </p:sp>
        <p:sp>
          <p:nvSpPr>
            <p:cNvPr id="8" name="Freeform 8"/>
            <p:cNvSpPr/>
            <p:nvPr/>
          </p:nvSpPr>
          <p:spPr>
            <a:xfrm>
              <a:off x="24999145" y="3503245"/>
              <a:ext cx="8073649" cy="8297668"/>
            </a:xfrm>
            <a:custGeom>
              <a:avLst/>
              <a:gdLst/>
              <a:ahLst/>
              <a:cxnLst/>
              <a:rect l="l" t="t" r="r" b="b"/>
              <a:pathLst>
                <a:path w="8073649" h="8297668">
                  <a:moveTo>
                    <a:pt x="0" y="0"/>
                  </a:moveTo>
                  <a:lnTo>
                    <a:pt x="8073649" y="0"/>
                  </a:lnTo>
                  <a:lnTo>
                    <a:pt x="8073649" y="8297668"/>
                  </a:lnTo>
                  <a:lnTo>
                    <a:pt x="0" y="8297668"/>
                  </a:lnTo>
                  <a:lnTo>
                    <a:pt x="0" y="0"/>
                  </a:lnTo>
                  <a:close/>
                </a:path>
              </a:pathLst>
            </a:custGeom>
            <a:blipFill>
              <a:blip r:embed="rId7"/>
              <a:stretch>
                <a:fillRect/>
              </a:stretch>
            </a:blipFill>
          </p:spPr>
          <p:txBody>
            <a:bodyPr/>
            <a:lstStyle/>
            <a:p>
              <a:endParaRPr lang="en-US"/>
            </a:p>
          </p:txBody>
        </p:sp>
        <p:sp>
          <p:nvSpPr>
            <p:cNvPr id="9" name="Freeform 9"/>
            <p:cNvSpPr/>
            <p:nvPr/>
          </p:nvSpPr>
          <p:spPr>
            <a:xfrm>
              <a:off x="1685204" y="2165679"/>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0" name="Freeform 10"/>
            <p:cNvSpPr/>
            <p:nvPr/>
          </p:nvSpPr>
          <p:spPr>
            <a:xfrm>
              <a:off x="4047491" y="5486400"/>
              <a:ext cx="7250116" cy="7008445"/>
            </a:xfrm>
            <a:custGeom>
              <a:avLst/>
              <a:gdLst/>
              <a:ahLst/>
              <a:cxnLst/>
              <a:rect l="l" t="t" r="r" b="b"/>
              <a:pathLst>
                <a:path w="7250116" h="7008445">
                  <a:moveTo>
                    <a:pt x="0" y="0"/>
                  </a:moveTo>
                  <a:lnTo>
                    <a:pt x="7250115" y="0"/>
                  </a:lnTo>
                  <a:lnTo>
                    <a:pt x="7250115" y="7008445"/>
                  </a:lnTo>
                  <a:lnTo>
                    <a:pt x="0" y="7008445"/>
                  </a:lnTo>
                  <a:lnTo>
                    <a:pt x="0" y="0"/>
                  </a:lnTo>
                  <a:close/>
                </a:path>
              </a:pathLst>
            </a:custGeom>
            <a:blipFill>
              <a:blip r:embed="rId9"/>
              <a:stretch>
                <a:fillRect/>
              </a:stretch>
            </a:blipFill>
          </p:spPr>
          <p:txBody>
            <a:bodyPr/>
            <a:lstStyle/>
            <a:p>
              <a:endParaRPr lang="en-US"/>
            </a:p>
          </p:txBody>
        </p:sp>
        <p:sp>
          <p:nvSpPr>
            <p:cNvPr id="11" name="Freeform 11"/>
            <p:cNvSpPr/>
            <p:nvPr/>
          </p:nvSpPr>
          <p:spPr>
            <a:xfrm>
              <a:off x="23046655" y="15746045"/>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2" name="Freeform 12"/>
            <p:cNvSpPr/>
            <p:nvPr/>
          </p:nvSpPr>
          <p:spPr>
            <a:xfrm flipV="1">
              <a:off x="17112445" y="0"/>
              <a:ext cx="7886700" cy="10972800"/>
            </a:xfrm>
            <a:custGeom>
              <a:avLst/>
              <a:gdLst/>
              <a:ahLst/>
              <a:cxnLst/>
              <a:rect l="l" t="t" r="r" b="b"/>
              <a:pathLst>
                <a:path w="7886700" h="10972800">
                  <a:moveTo>
                    <a:pt x="0" y="10972800"/>
                  </a:moveTo>
                  <a:lnTo>
                    <a:pt x="7886700" y="10972800"/>
                  </a:lnTo>
                  <a:lnTo>
                    <a:pt x="7886700" y="0"/>
                  </a:lnTo>
                  <a:lnTo>
                    <a:pt x="0" y="0"/>
                  </a:lnTo>
                  <a:lnTo>
                    <a:pt x="0" y="10972800"/>
                  </a:lnTo>
                  <a:close/>
                </a:path>
              </a:pathLst>
            </a:custGeom>
            <a:blipFill>
              <a:blip r:embed="rId10"/>
              <a:stretch>
                <a:fillRect/>
              </a:stretch>
            </a:blipFill>
          </p:spPr>
          <p:txBody>
            <a:bodyPr/>
            <a:lstStyle/>
            <a:p>
              <a:endParaRPr lang="en-US"/>
            </a:p>
          </p:txBody>
        </p:sp>
        <p:sp>
          <p:nvSpPr>
            <p:cNvPr id="13" name="Freeform 13"/>
            <p:cNvSpPr/>
            <p:nvPr/>
          </p:nvSpPr>
          <p:spPr>
            <a:xfrm flipH="1">
              <a:off x="9862777" y="19210012"/>
              <a:ext cx="7886700" cy="10972800"/>
            </a:xfrm>
            <a:custGeom>
              <a:avLst/>
              <a:gdLst/>
              <a:ahLst/>
              <a:cxnLst/>
              <a:rect l="l" t="t" r="r" b="b"/>
              <a:pathLst>
                <a:path w="7886700" h="10972800">
                  <a:moveTo>
                    <a:pt x="7886700" y="0"/>
                  </a:moveTo>
                  <a:lnTo>
                    <a:pt x="0" y="0"/>
                  </a:lnTo>
                  <a:lnTo>
                    <a:pt x="0" y="10972800"/>
                  </a:lnTo>
                  <a:lnTo>
                    <a:pt x="7886700" y="10972800"/>
                  </a:lnTo>
                  <a:lnTo>
                    <a:pt x="7886700" y="0"/>
                  </a:lnTo>
                  <a:close/>
                </a:path>
              </a:pathLst>
            </a:custGeom>
            <a:blipFill>
              <a:blip r:embed="rId10"/>
              <a:stretch>
                <a:fillRect/>
              </a:stretch>
            </a:blipFill>
          </p:spPr>
          <p:txBody>
            <a:bodyPr/>
            <a:lstStyle/>
            <a:p>
              <a:endParaRPr lang="en-US"/>
            </a:p>
          </p:txBody>
        </p:sp>
        <p:sp>
          <p:nvSpPr>
            <p:cNvPr id="14" name="Freeform 14"/>
            <p:cNvSpPr/>
            <p:nvPr/>
          </p:nvSpPr>
          <p:spPr>
            <a:xfrm rot="-3035573" flipH="1" flipV="1">
              <a:off x="23722071" y="18189131"/>
              <a:ext cx="7250116" cy="7008445"/>
            </a:xfrm>
            <a:custGeom>
              <a:avLst/>
              <a:gdLst/>
              <a:ahLst/>
              <a:cxnLst/>
              <a:rect l="l" t="t" r="r" b="b"/>
              <a:pathLst>
                <a:path w="7250116" h="7008445">
                  <a:moveTo>
                    <a:pt x="7250116" y="7008445"/>
                  </a:moveTo>
                  <a:lnTo>
                    <a:pt x="0" y="7008445"/>
                  </a:lnTo>
                  <a:lnTo>
                    <a:pt x="0" y="0"/>
                  </a:lnTo>
                  <a:lnTo>
                    <a:pt x="7250116" y="0"/>
                  </a:lnTo>
                  <a:lnTo>
                    <a:pt x="7250116" y="7008445"/>
                  </a:lnTo>
                  <a:close/>
                </a:path>
              </a:pathLst>
            </a:custGeom>
            <a:blipFill>
              <a:blip r:embed="rId9"/>
              <a:stretch>
                <a:fillRect/>
              </a:stretch>
            </a:blipFill>
          </p:spPr>
          <p:txBody>
            <a:bodyPr/>
            <a:lstStyle/>
            <a:p>
              <a:endParaRPr lang="en-US"/>
            </a:p>
          </p:txBody>
        </p:sp>
      </p:grpSp>
      <p:sp>
        <p:nvSpPr>
          <p:cNvPr id="15" name="Freeform 15"/>
          <p:cNvSpPr/>
          <p:nvPr/>
        </p:nvSpPr>
        <p:spPr>
          <a:xfrm>
            <a:off x="5365759" y="6253310"/>
            <a:ext cx="2545330" cy="2888318"/>
          </a:xfrm>
          <a:custGeom>
            <a:avLst/>
            <a:gdLst/>
            <a:ahLst/>
            <a:cxnLst/>
            <a:rect l="l" t="t" r="r" b="b"/>
            <a:pathLst>
              <a:path w="2545330" h="2888318">
                <a:moveTo>
                  <a:pt x="0" y="0"/>
                </a:moveTo>
                <a:lnTo>
                  <a:pt x="2545330" y="0"/>
                </a:lnTo>
                <a:lnTo>
                  <a:pt x="2545330" y="2888318"/>
                </a:lnTo>
                <a:lnTo>
                  <a:pt x="0" y="288831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Freeform 16"/>
          <p:cNvSpPr/>
          <p:nvPr/>
        </p:nvSpPr>
        <p:spPr>
          <a:xfrm>
            <a:off x="7911089" y="875721"/>
            <a:ext cx="2465823" cy="2447329"/>
          </a:xfrm>
          <a:custGeom>
            <a:avLst/>
            <a:gdLst/>
            <a:ahLst/>
            <a:cxnLst/>
            <a:rect l="l" t="t" r="r" b="b"/>
            <a:pathLst>
              <a:path w="2465823" h="2447329">
                <a:moveTo>
                  <a:pt x="0" y="0"/>
                </a:moveTo>
                <a:lnTo>
                  <a:pt x="2465822" y="0"/>
                </a:lnTo>
                <a:lnTo>
                  <a:pt x="2465822" y="2447330"/>
                </a:lnTo>
                <a:lnTo>
                  <a:pt x="0" y="24473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7" name="TextBox 17"/>
          <p:cNvSpPr txBox="1"/>
          <p:nvPr/>
        </p:nvSpPr>
        <p:spPr>
          <a:xfrm>
            <a:off x="1754428" y="3408408"/>
            <a:ext cx="14779145" cy="2334816"/>
          </a:xfrm>
          <a:prstGeom prst="rect">
            <a:avLst/>
          </a:prstGeom>
        </p:spPr>
        <p:txBody>
          <a:bodyPr lIns="0" tIns="0" rIns="0" bIns="0" rtlCol="0" anchor="t">
            <a:spAutoFit/>
          </a:bodyPr>
          <a:lstStyle/>
          <a:p>
            <a:pPr algn="ctr">
              <a:lnSpc>
                <a:spcPts val="9384"/>
              </a:lnSpc>
              <a:spcBef>
                <a:spcPct val="0"/>
              </a:spcBef>
            </a:pPr>
            <a:r>
              <a:rPr lang="en-US" sz="6703">
                <a:solidFill>
                  <a:srgbClr val="384F31"/>
                </a:solidFill>
                <a:latin typeface="Apricots"/>
                <a:ea typeface="Apricots"/>
                <a:cs typeface="Apricots"/>
                <a:sym typeface="Apricots"/>
              </a:rPr>
              <a:t>Thank you for using this Interest  Calculator and it’s Information document!</a:t>
            </a:r>
          </a:p>
        </p:txBody>
      </p:sp>
      <p:sp>
        <p:nvSpPr>
          <p:cNvPr id="18" name="TextBox 18"/>
          <p:cNvSpPr txBox="1"/>
          <p:nvPr/>
        </p:nvSpPr>
        <p:spPr>
          <a:xfrm>
            <a:off x="7911089" y="5955663"/>
            <a:ext cx="6209061" cy="3302637"/>
          </a:xfrm>
          <a:prstGeom prst="rect">
            <a:avLst/>
          </a:prstGeom>
        </p:spPr>
        <p:txBody>
          <a:bodyPr wrap="square" lIns="0" tIns="0" rIns="0" bIns="0" rtlCol="0" anchor="t">
            <a:spAutoFit/>
          </a:bodyPr>
          <a:lstStyle/>
          <a:p>
            <a:pPr algn="ctr">
              <a:lnSpc>
                <a:spcPts val="6439"/>
              </a:lnSpc>
              <a:spcBef>
                <a:spcPct val="0"/>
              </a:spcBef>
            </a:pPr>
            <a:r>
              <a:rPr lang="en-US" sz="4599" dirty="0">
                <a:ln>
                  <a:solidFill>
                    <a:schemeClr val="bg1"/>
                  </a:solidFill>
                </a:ln>
                <a:solidFill>
                  <a:srgbClr val="6B7B5E"/>
                </a:solidFill>
                <a:latin typeface="Impact"/>
                <a:ea typeface="Impact"/>
                <a:cs typeface="Impact"/>
                <a:sym typeface="Impact"/>
              </a:rPr>
              <a:t>DRYTTON BARNARD</a:t>
            </a:r>
          </a:p>
          <a:p>
            <a:pPr algn="ctr">
              <a:lnSpc>
                <a:spcPts val="6439"/>
              </a:lnSpc>
              <a:spcBef>
                <a:spcPct val="0"/>
              </a:spcBef>
            </a:pPr>
            <a:r>
              <a:rPr lang="en-US" sz="4599" dirty="0">
                <a:ln>
                  <a:solidFill>
                    <a:schemeClr val="bg1"/>
                  </a:solidFill>
                </a:ln>
                <a:solidFill>
                  <a:srgbClr val="6B7B5E"/>
                </a:solidFill>
                <a:latin typeface="Impact"/>
                <a:ea typeface="Impact"/>
                <a:cs typeface="Impact"/>
                <a:sym typeface="Impact"/>
              </a:rPr>
              <a:t>55213790</a:t>
            </a:r>
          </a:p>
          <a:p>
            <a:pPr algn="ctr">
              <a:lnSpc>
                <a:spcPts val="6439"/>
              </a:lnSpc>
              <a:spcBef>
                <a:spcPct val="0"/>
              </a:spcBef>
            </a:pPr>
            <a:r>
              <a:rPr lang="en-US" sz="4599" dirty="0">
                <a:ln>
                  <a:solidFill>
                    <a:schemeClr val="bg1"/>
                  </a:solidFill>
                </a:ln>
                <a:solidFill>
                  <a:srgbClr val="6B7B5E"/>
                </a:solidFill>
                <a:latin typeface="Impact"/>
                <a:ea typeface="Impact"/>
                <a:cs typeface="Impact"/>
                <a:sym typeface="Impact"/>
              </a:rPr>
              <a:t>55213790@mynwu.ac.za</a:t>
            </a:r>
          </a:p>
          <a:p>
            <a:pPr algn="ctr">
              <a:lnSpc>
                <a:spcPts val="6439"/>
              </a:lnSpc>
              <a:spcBef>
                <a:spcPct val="0"/>
              </a:spcBef>
            </a:pPr>
            <a:r>
              <a:rPr lang="en-US" sz="4599" dirty="0">
                <a:ln>
                  <a:solidFill>
                    <a:schemeClr val="bg1"/>
                  </a:solidFill>
                </a:ln>
                <a:solidFill>
                  <a:srgbClr val="6B7B5E"/>
                </a:solidFill>
                <a:latin typeface="Impact"/>
                <a:ea typeface="Impact"/>
                <a:cs typeface="Impact"/>
                <a:sym typeface="Impact"/>
              </a:rPr>
              <a:t>BWIA 121</a:t>
            </a:r>
          </a:p>
        </p:txBody>
      </p:sp>
      <p:pic>
        <p:nvPicPr>
          <p:cNvPr id="19" name="Audio Recording 19 Aug 2025 at 1:38:12 AM">
            <a:hlinkClick r:id="" action="ppaction://media"/>
            <a:extLst>
              <a:ext uri="{FF2B5EF4-FFF2-40B4-BE49-F238E27FC236}">
                <a16:creationId xmlns:a16="http://schemas.microsoft.com/office/drawing/2014/main" id="{766332CA-7083-9CF3-8C36-8A0E4ABA1492}"/>
              </a:ext>
            </a:extLst>
          </p:cNvPr>
          <p:cNvPicPr>
            <a:picLocks noChangeAspect="1"/>
          </p:cNvPicPr>
          <p:nvPr>
            <a:audioFile r:link="rId2"/>
            <p:extLst>
              <p:ext uri="{DAA4B4D4-6D71-4841-9C94-3DE7FCFB9230}">
                <p14:media xmlns:p14="http://schemas.microsoft.com/office/powerpoint/2010/main" r:embed="rId1"/>
              </p:ext>
            </p:extLst>
          </p:nvPr>
        </p:nvPicPr>
        <p:blipFill>
          <a:blip r:embed="rId15">
            <a:duotone>
              <a:prstClr val="black"/>
              <a:schemeClr val="accent1">
                <a:tint val="45000"/>
                <a:satMod val="400000"/>
              </a:schemeClr>
            </a:duotone>
          </a:blip>
          <a:stretch>
            <a:fillRect/>
          </a:stretch>
        </p:blipFill>
        <p:spPr>
          <a:xfrm>
            <a:off x="1043052" y="980009"/>
            <a:ext cx="812800" cy="812800"/>
          </a:xfrm>
          <a:prstGeom prst="rect">
            <a:avLst/>
          </a:prstGeom>
          <a:solidFill>
            <a:srgbClr val="68765F"/>
          </a:solidFill>
          <a:ln>
            <a:solidFill>
              <a:schemeClr val="bg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1111" b="-61111"/>
            </a:stretch>
          </a:blipFill>
        </p:spPr>
        <p:txBody>
          <a:bodyPr/>
          <a:lstStyle/>
          <a:p>
            <a:endParaRPr lang="en-US"/>
          </a:p>
        </p:txBody>
      </p:sp>
      <p:grpSp>
        <p:nvGrpSpPr>
          <p:cNvPr id="3" name="Group 3"/>
          <p:cNvGrpSpPr/>
          <p:nvPr/>
        </p:nvGrpSpPr>
        <p:grpSpPr>
          <a:xfrm>
            <a:off x="-4168108" y="-6132634"/>
            <a:ext cx="25569824" cy="23046132"/>
            <a:chOff x="0" y="0"/>
            <a:chExt cx="34093098" cy="30728175"/>
          </a:xfrm>
        </p:grpSpPr>
        <p:sp>
          <p:nvSpPr>
            <p:cNvPr id="4" name="Freeform 4"/>
            <p:cNvSpPr/>
            <p:nvPr/>
          </p:nvSpPr>
          <p:spPr>
            <a:xfrm>
              <a:off x="12192172" y="1975537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5" name="Freeform 5"/>
            <p:cNvSpPr/>
            <p:nvPr/>
          </p:nvSpPr>
          <p:spPr>
            <a:xfrm>
              <a:off x="0" y="150348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6" name="Freeform 6"/>
            <p:cNvSpPr/>
            <p:nvPr/>
          </p:nvSpPr>
          <p:spPr>
            <a:xfrm>
              <a:off x="22338292" y="26904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7" name="Freeform 7"/>
            <p:cNvSpPr/>
            <p:nvPr/>
          </p:nvSpPr>
          <p:spPr>
            <a:xfrm rot="-662622">
              <a:off x="1120334" y="18336845"/>
              <a:ext cx="10177272" cy="10972800"/>
            </a:xfrm>
            <a:custGeom>
              <a:avLst/>
              <a:gdLst/>
              <a:ahLst/>
              <a:cxnLst/>
              <a:rect l="l" t="t" r="r" b="b"/>
              <a:pathLst>
                <a:path w="10177272" h="10972800">
                  <a:moveTo>
                    <a:pt x="0" y="0"/>
                  </a:moveTo>
                  <a:lnTo>
                    <a:pt x="10177272" y="0"/>
                  </a:lnTo>
                  <a:lnTo>
                    <a:pt x="10177272" y="10972800"/>
                  </a:lnTo>
                  <a:lnTo>
                    <a:pt x="0" y="10972800"/>
                  </a:lnTo>
                  <a:lnTo>
                    <a:pt x="0" y="0"/>
                  </a:lnTo>
                  <a:close/>
                </a:path>
              </a:pathLst>
            </a:custGeom>
            <a:blipFill>
              <a:blip r:embed="rId6"/>
              <a:stretch>
                <a:fillRect/>
              </a:stretch>
            </a:blipFill>
          </p:spPr>
          <p:txBody>
            <a:bodyPr/>
            <a:lstStyle/>
            <a:p>
              <a:endParaRPr lang="en-US"/>
            </a:p>
          </p:txBody>
        </p:sp>
        <p:sp>
          <p:nvSpPr>
            <p:cNvPr id="8" name="Freeform 8"/>
            <p:cNvSpPr/>
            <p:nvPr/>
          </p:nvSpPr>
          <p:spPr>
            <a:xfrm>
              <a:off x="24999145" y="3503245"/>
              <a:ext cx="8073649" cy="8297668"/>
            </a:xfrm>
            <a:custGeom>
              <a:avLst/>
              <a:gdLst/>
              <a:ahLst/>
              <a:cxnLst/>
              <a:rect l="l" t="t" r="r" b="b"/>
              <a:pathLst>
                <a:path w="8073649" h="8297668">
                  <a:moveTo>
                    <a:pt x="0" y="0"/>
                  </a:moveTo>
                  <a:lnTo>
                    <a:pt x="8073649" y="0"/>
                  </a:lnTo>
                  <a:lnTo>
                    <a:pt x="8073649" y="8297668"/>
                  </a:lnTo>
                  <a:lnTo>
                    <a:pt x="0" y="8297668"/>
                  </a:lnTo>
                  <a:lnTo>
                    <a:pt x="0" y="0"/>
                  </a:lnTo>
                  <a:close/>
                </a:path>
              </a:pathLst>
            </a:custGeom>
            <a:blipFill>
              <a:blip r:embed="rId7"/>
              <a:stretch>
                <a:fillRect/>
              </a:stretch>
            </a:blipFill>
          </p:spPr>
          <p:txBody>
            <a:bodyPr/>
            <a:lstStyle/>
            <a:p>
              <a:endParaRPr lang="en-US"/>
            </a:p>
          </p:txBody>
        </p:sp>
        <p:sp>
          <p:nvSpPr>
            <p:cNvPr id="9" name="Freeform 9"/>
            <p:cNvSpPr/>
            <p:nvPr/>
          </p:nvSpPr>
          <p:spPr>
            <a:xfrm>
              <a:off x="1685204" y="2165679"/>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0" name="Freeform 10"/>
            <p:cNvSpPr/>
            <p:nvPr/>
          </p:nvSpPr>
          <p:spPr>
            <a:xfrm>
              <a:off x="4047491" y="5486400"/>
              <a:ext cx="7250116" cy="7008445"/>
            </a:xfrm>
            <a:custGeom>
              <a:avLst/>
              <a:gdLst/>
              <a:ahLst/>
              <a:cxnLst/>
              <a:rect l="l" t="t" r="r" b="b"/>
              <a:pathLst>
                <a:path w="7250116" h="7008445">
                  <a:moveTo>
                    <a:pt x="0" y="0"/>
                  </a:moveTo>
                  <a:lnTo>
                    <a:pt x="7250115" y="0"/>
                  </a:lnTo>
                  <a:lnTo>
                    <a:pt x="7250115" y="7008445"/>
                  </a:lnTo>
                  <a:lnTo>
                    <a:pt x="0" y="7008445"/>
                  </a:lnTo>
                  <a:lnTo>
                    <a:pt x="0" y="0"/>
                  </a:lnTo>
                  <a:close/>
                </a:path>
              </a:pathLst>
            </a:custGeom>
            <a:blipFill>
              <a:blip r:embed="rId9"/>
              <a:stretch>
                <a:fillRect/>
              </a:stretch>
            </a:blipFill>
          </p:spPr>
          <p:txBody>
            <a:bodyPr/>
            <a:lstStyle/>
            <a:p>
              <a:endParaRPr lang="en-US"/>
            </a:p>
          </p:txBody>
        </p:sp>
        <p:sp>
          <p:nvSpPr>
            <p:cNvPr id="11" name="Freeform 11"/>
            <p:cNvSpPr/>
            <p:nvPr/>
          </p:nvSpPr>
          <p:spPr>
            <a:xfrm>
              <a:off x="23046655" y="15746045"/>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2" name="Freeform 12"/>
            <p:cNvSpPr/>
            <p:nvPr/>
          </p:nvSpPr>
          <p:spPr>
            <a:xfrm flipV="1">
              <a:off x="17112445" y="0"/>
              <a:ext cx="7886700" cy="10972800"/>
            </a:xfrm>
            <a:custGeom>
              <a:avLst/>
              <a:gdLst/>
              <a:ahLst/>
              <a:cxnLst/>
              <a:rect l="l" t="t" r="r" b="b"/>
              <a:pathLst>
                <a:path w="7886700" h="10972800">
                  <a:moveTo>
                    <a:pt x="0" y="10972800"/>
                  </a:moveTo>
                  <a:lnTo>
                    <a:pt x="7886700" y="10972800"/>
                  </a:lnTo>
                  <a:lnTo>
                    <a:pt x="7886700" y="0"/>
                  </a:lnTo>
                  <a:lnTo>
                    <a:pt x="0" y="0"/>
                  </a:lnTo>
                  <a:lnTo>
                    <a:pt x="0" y="10972800"/>
                  </a:lnTo>
                  <a:close/>
                </a:path>
              </a:pathLst>
            </a:custGeom>
            <a:blipFill>
              <a:blip r:embed="rId10"/>
              <a:stretch>
                <a:fillRect/>
              </a:stretch>
            </a:blipFill>
          </p:spPr>
          <p:txBody>
            <a:bodyPr/>
            <a:lstStyle/>
            <a:p>
              <a:endParaRPr lang="en-US"/>
            </a:p>
          </p:txBody>
        </p:sp>
        <p:sp>
          <p:nvSpPr>
            <p:cNvPr id="13" name="Freeform 13"/>
            <p:cNvSpPr/>
            <p:nvPr/>
          </p:nvSpPr>
          <p:spPr>
            <a:xfrm flipH="1">
              <a:off x="9862777" y="19210012"/>
              <a:ext cx="7886700" cy="10972800"/>
            </a:xfrm>
            <a:custGeom>
              <a:avLst/>
              <a:gdLst/>
              <a:ahLst/>
              <a:cxnLst/>
              <a:rect l="l" t="t" r="r" b="b"/>
              <a:pathLst>
                <a:path w="7886700" h="10972800">
                  <a:moveTo>
                    <a:pt x="7886700" y="0"/>
                  </a:moveTo>
                  <a:lnTo>
                    <a:pt x="0" y="0"/>
                  </a:lnTo>
                  <a:lnTo>
                    <a:pt x="0" y="10972800"/>
                  </a:lnTo>
                  <a:lnTo>
                    <a:pt x="7886700" y="10972800"/>
                  </a:lnTo>
                  <a:lnTo>
                    <a:pt x="7886700" y="0"/>
                  </a:lnTo>
                  <a:close/>
                </a:path>
              </a:pathLst>
            </a:custGeom>
            <a:blipFill>
              <a:blip r:embed="rId10"/>
              <a:stretch>
                <a:fillRect/>
              </a:stretch>
            </a:blipFill>
          </p:spPr>
          <p:txBody>
            <a:bodyPr/>
            <a:lstStyle/>
            <a:p>
              <a:endParaRPr lang="en-US"/>
            </a:p>
          </p:txBody>
        </p:sp>
        <p:sp>
          <p:nvSpPr>
            <p:cNvPr id="14" name="Freeform 14"/>
            <p:cNvSpPr/>
            <p:nvPr/>
          </p:nvSpPr>
          <p:spPr>
            <a:xfrm rot="-3035573" flipH="1" flipV="1">
              <a:off x="23722071" y="18189131"/>
              <a:ext cx="7250116" cy="7008445"/>
            </a:xfrm>
            <a:custGeom>
              <a:avLst/>
              <a:gdLst/>
              <a:ahLst/>
              <a:cxnLst/>
              <a:rect l="l" t="t" r="r" b="b"/>
              <a:pathLst>
                <a:path w="7250116" h="7008445">
                  <a:moveTo>
                    <a:pt x="7250116" y="7008445"/>
                  </a:moveTo>
                  <a:lnTo>
                    <a:pt x="0" y="7008445"/>
                  </a:lnTo>
                  <a:lnTo>
                    <a:pt x="0" y="0"/>
                  </a:lnTo>
                  <a:lnTo>
                    <a:pt x="7250116" y="0"/>
                  </a:lnTo>
                  <a:lnTo>
                    <a:pt x="7250116" y="7008445"/>
                  </a:lnTo>
                  <a:close/>
                </a:path>
              </a:pathLst>
            </a:custGeom>
            <a:blipFill>
              <a:blip r:embed="rId9"/>
              <a:stretch>
                <a:fillRect/>
              </a:stretch>
            </a:blipFill>
          </p:spPr>
          <p:txBody>
            <a:bodyPr/>
            <a:lstStyle/>
            <a:p>
              <a:endParaRPr lang="en-US"/>
            </a:p>
          </p:txBody>
        </p:sp>
      </p:grpSp>
      <p:grpSp>
        <p:nvGrpSpPr>
          <p:cNvPr id="15" name="Group 15"/>
          <p:cNvGrpSpPr>
            <a:grpSpLocks noChangeAspect="1"/>
          </p:cNvGrpSpPr>
          <p:nvPr/>
        </p:nvGrpSpPr>
        <p:grpSpPr>
          <a:xfrm>
            <a:off x="97723" y="2828769"/>
            <a:ext cx="11805468" cy="6847712"/>
            <a:chOff x="0" y="0"/>
            <a:chExt cx="14215872" cy="8245856"/>
          </a:xfrm>
        </p:grpSpPr>
        <p:sp>
          <p:nvSpPr>
            <p:cNvPr id="16" name="Freeform 16"/>
            <p:cNvSpPr/>
            <p:nvPr/>
          </p:nvSpPr>
          <p:spPr>
            <a:xfrm>
              <a:off x="0" y="0"/>
              <a:ext cx="14215872" cy="8245856"/>
            </a:xfrm>
            <a:custGeom>
              <a:avLst/>
              <a:gdLst/>
              <a:ahLst/>
              <a:cxnLst/>
              <a:rect l="l" t="t" r="r" b="b"/>
              <a:pathLst>
                <a:path w="14215872" h="8245856">
                  <a:moveTo>
                    <a:pt x="0" y="0"/>
                  </a:moveTo>
                  <a:lnTo>
                    <a:pt x="14215872" y="0"/>
                  </a:lnTo>
                  <a:lnTo>
                    <a:pt x="14215872" y="8245856"/>
                  </a:lnTo>
                  <a:lnTo>
                    <a:pt x="0" y="8245856"/>
                  </a:lnTo>
                  <a:lnTo>
                    <a:pt x="0" y="0"/>
                  </a:lnTo>
                  <a:close/>
                </a:path>
              </a:pathLst>
            </a:custGeom>
            <a:blipFill>
              <a:blip r:embed="rId11"/>
              <a:stretch>
                <a:fillRect/>
              </a:stretch>
            </a:blipFill>
          </p:spPr>
          <p:txBody>
            <a:bodyPr/>
            <a:lstStyle/>
            <a:p>
              <a:endParaRPr lang="en-US"/>
            </a:p>
          </p:txBody>
        </p:sp>
      </p:grpSp>
      <p:grpSp>
        <p:nvGrpSpPr>
          <p:cNvPr id="17" name="Group 17"/>
          <p:cNvGrpSpPr>
            <a:grpSpLocks noChangeAspect="1"/>
          </p:cNvGrpSpPr>
          <p:nvPr/>
        </p:nvGrpSpPr>
        <p:grpSpPr>
          <a:xfrm>
            <a:off x="1409315" y="2968266"/>
            <a:ext cx="9182285" cy="5944261"/>
            <a:chOff x="0" y="0"/>
            <a:chExt cx="11021225" cy="7134720"/>
          </a:xfrm>
        </p:grpSpPr>
        <p:sp>
          <p:nvSpPr>
            <p:cNvPr id="18" name="Freeform 18"/>
            <p:cNvSpPr/>
            <p:nvPr/>
          </p:nvSpPr>
          <p:spPr>
            <a:xfrm>
              <a:off x="0" y="0"/>
              <a:ext cx="11021187" cy="7134733"/>
            </a:xfrm>
            <a:custGeom>
              <a:avLst/>
              <a:gdLst/>
              <a:ahLst/>
              <a:cxnLst/>
              <a:rect l="l" t="t" r="r" b="b"/>
              <a:pathLst>
                <a:path w="11021187" h="7134733">
                  <a:moveTo>
                    <a:pt x="128397" y="0"/>
                  </a:moveTo>
                  <a:cubicBezTo>
                    <a:pt x="57404" y="0"/>
                    <a:pt x="0" y="57404"/>
                    <a:pt x="0" y="128397"/>
                  </a:cubicBezTo>
                  <a:lnTo>
                    <a:pt x="0" y="7134733"/>
                  </a:lnTo>
                  <a:lnTo>
                    <a:pt x="11021187" y="7134733"/>
                  </a:lnTo>
                  <a:lnTo>
                    <a:pt x="11021187" y="128397"/>
                  </a:lnTo>
                  <a:cubicBezTo>
                    <a:pt x="11021187" y="57404"/>
                    <a:pt x="10963783" y="0"/>
                    <a:pt x="10892917" y="0"/>
                  </a:cubicBezTo>
                  <a:lnTo>
                    <a:pt x="6132703" y="0"/>
                  </a:lnTo>
                  <a:cubicBezTo>
                    <a:pt x="6115431" y="0"/>
                    <a:pt x="6101461" y="13970"/>
                    <a:pt x="6101461" y="31242"/>
                  </a:cubicBezTo>
                  <a:lnTo>
                    <a:pt x="6101461" y="141097"/>
                  </a:lnTo>
                  <a:cubicBezTo>
                    <a:pt x="6101461" y="183642"/>
                    <a:pt x="6066917" y="218186"/>
                    <a:pt x="6024372" y="218186"/>
                  </a:cubicBezTo>
                  <a:lnTo>
                    <a:pt x="5000752" y="218186"/>
                  </a:lnTo>
                  <a:cubicBezTo>
                    <a:pt x="4958207" y="218186"/>
                    <a:pt x="4923663" y="183642"/>
                    <a:pt x="4923663" y="141097"/>
                  </a:cubicBezTo>
                  <a:lnTo>
                    <a:pt x="4923663" y="31242"/>
                  </a:lnTo>
                  <a:cubicBezTo>
                    <a:pt x="4923663" y="13970"/>
                    <a:pt x="4909693" y="0"/>
                    <a:pt x="4892421" y="0"/>
                  </a:cubicBezTo>
                  <a:close/>
                </a:path>
              </a:pathLst>
            </a:custGeom>
            <a:blipFill>
              <a:blip r:embed="rId12"/>
              <a:stretch>
                <a:fillRect l="-1789" r="-1789"/>
              </a:stretch>
            </a:blipFill>
          </p:spPr>
          <p:txBody>
            <a:bodyPr/>
            <a:lstStyle/>
            <a:p>
              <a:endParaRPr lang="en-US"/>
            </a:p>
          </p:txBody>
        </p:sp>
      </p:grpSp>
      <p:grpSp>
        <p:nvGrpSpPr>
          <p:cNvPr id="19" name="Group 19"/>
          <p:cNvGrpSpPr/>
          <p:nvPr/>
        </p:nvGrpSpPr>
        <p:grpSpPr>
          <a:xfrm>
            <a:off x="12117260" y="831625"/>
            <a:ext cx="5545108" cy="8844855"/>
            <a:chOff x="0" y="0"/>
            <a:chExt cx="7393478" cy="11793140"/>
          </a:xfrm>
        </p:grpSpPr>
        <p:grpSp>
          <p:nvGrpSpPr>
            <p:cNvPr id="20" name="Group 20"/>
            <p:cNvGrpSpPr/>
            <p:nvPr/>
          </p:nvGrpSpPr>
          <p:grpSpPr>
            <a:xfrm>
              <a:off x="0" y="1029176"/>
              <a:ext cx="7393478" cy="10763964"/>
              <a:chOff x="0" y="0"/>
              <a:chExt cx="2001697" cy="2914217"/>
            </a:xfrm>
          </p:grpSpPr>
          <p:sp>
            <p:nvSpPr>
              <p:cNvPr id="21" name="Freeform 21"/>
              <p:cNvSpPr/>
              <p:nvPr/>
            </p:nvSpPr>
            <p:spPr>
              <a:xfrm>
                <a:off x="0" y="0"/>
                <a:ext cx="2001697" cy="2914217"/>
              </a:xfrm>
              <a:custGeom>
                <a:avLst/>
                <a:gdLst/>
                <a:ahLst/>
                <a:cxnLst/>
                <a:rect l="l" t="t" r="r" b="b"/>
                <a:pathLst>
                  <a:path w="2001697" h="2914217">
                    <a:moveTo>
                      <a:pt x="27923" y="0"/>
                    </a:moveTo>
                    <a:lnTo>
                      <a:pt x="1973774" y="0"/>
                    </a:lnTo>
                    <a:cubicBezTo>
                      <a:pt x="1981179" y="0"/>
                      <a:pt x="1988282" y="2942"/>
                      <a:pt x="1993518" y="8179"/>
                    </a:cubicBezTo>
                    <a:cubicBezTo>
                      <a:pt x="1998755" y="13415"/>
                      <a:pt x="2001697" y="20518"/>
                      <a:pt x="2001697" y="27923"/>
                    </a:cubicBezTo>
                    <a:lnTo>
                      <a:pt x="2001697" y="2886293"/>
                    </a:lnTo>
                    <a:cubicBezTo>
                      <a:pt x="2001697" y="2893699"/>
                      <a:pt x="1998755" y="2900801"/>
                      <a:pt x="1993518" y="2906038"/>
                    </a:cubicBezTo>
                    <a:cubicBezTo>
                      <a:pt x="1988282" y="2911275"/>
                      <a:pt x="1981179" y="2914217"/>
                      <a:pt x="1973774" y="2914217"/>
                    </a:cubicBezTo>
                    <a:lnTo>
                      <a:pt x="27923" y="2914217"/>
                    </a:lnTo>
                    <a:cubicBezTo>
                      <a:pt x="12502" y="2914217"/>
                      <a:pt x="0" y="2901715"/>
                      <a:pt x="0" y="2886293"/>
                    </a:cubicBezTo>
                    <a:lnTo>
                      <a:pt x="0" y="27923"/>
                    </a:lnTo>
                    <a:cubicBezTo>
                      <a:pt x="0" y="20518"/>
                      <a:pt x="2942" y="13415"/>
                      <a:pt x="8179" y="8179"/>
                    </a:cubicBezTo>
                    <a:cubicBezTo>
                      <a:pt x="13415" y="2942"/>
                      <a:pt x="20518" y="0"/>
                      <a:pt x="27923" y="0"/>
                    </a:cubicBezTo>
                    <a:close/>
                  </a:path>
                </a:pathLst>
              </a:custGeom>
              <a:solidFill>
                <a:srgbClr val="FFFFFF"/>
              </a:solidFill>
            </p:spPr>
            <p:txBody>
              <a:bodyPr/>
              <a:lstStyle/>
              <a:p>
                <a:endParaRPr lang="en-US"/>
              </a:p>
            </p:txBody>
          </p:sp>
          <p:sp>
            <p:nvSpPr>
              <p:cNvPr id="22" name="TextBox 22"/>
              <p:cNvSpPr txBox="1"/>
              <p:nvPr/>
            </p:nvSpPr>
            <p:spPr>
              <a:xfrm>
                <a:off x="0" y="-38100"/>
                <a:ext cx="2001697" cy="295231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667563" y="0"/>
              <a:ext cx="2058352" cy="205835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6B7B5E"/>
                </a:solidFill>
                <a:prstDash val="solid"/>
                <a:miter/>
              </a:ln>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3129779" y="462216"/>
              <a:ext cx="1133920" cy="1133920"/>
            </a:xfrm>
            <a:custGeom>
              <a:avLst/>
              <a:gdLst/>
              <a:ahLst/>
              <a:cxnLst/>
              <a:rect l="l" t="t" r="r" b="b"/>
              <a:pathLst>
                <a:path w="1133920" h="1133920">
                  <a:moveTo>
                    <a:pt x="0" y="0"/>
                  </a:moveTo>
                  <a:lnTo>
                    <a:pt x="1133920" y="0"/>
                  </a:lnTo>
                  <a:lnTo>
                    <a:pt x="1133920" y="1133920"/>
                  </a:lnTo>
                  <a:lnTo>
                    <a:pt x="0" y="113392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7" name="TextBox 27"/>
            <p:cNvSpPr txBox="1"/>
            <p:nvPr/>
          </p:nvSpPr>
          <p:spPr>
            <a:xfrm>
              <a:off x="268712" y="2244681"/>
              <a:ext cx="6856053" cy="9194226"/>
            </a:xfrm>
            <a:prstGeom prst="rect">
              <a:avLst/>
            </a:prstGeom>
          </p:spPr>
          <p:txBody>
            <a:bodyPr lIns="0" tIns="0" rIns="0" bIns="0" rtlCol="0" anchor="t">
              <a:spAutoFit/>
            </a:bodyPr>
            <a:lstStyle/>
            <a:p>
              <a:pPr algn="ctr">
                <a:lnSpc>
                  <a:spcPts val="2659"/>
                </a:lnSpc>
                <a:spcBef>
                  <a:spcPct val="0"/>
                </a:spcBef>
              </a:pPr>
              <a:r>
                <a:rPr lang="en-US" sz="1899" dirty="0">
                  <a:solidFill>
                    <a:srgbClr val="000000"/>
                  </a:solidFill>
                  <a:latin typeface="Inter"/>
                  <a:ea typeface="Inter"/>
                  <a:cs typeface="Inter"/>
                  <a:sym typeface="Inter"/>
                </a:rPr>
                <a:t>The home page is the welcome center of this Interest Calculator and it is also the place where a user will first interact with the navigation toggle located on the left side of the sheet.</a:t>
              </a:r>
            </a:p>
            <a:p>
              <a:pPr algn="ctr">
                <a:lnSpc>
                  <a:spcPts val="2659"/>
                </a:lnSpc>
                <a:spcBef>
                  <a:spcPct val="0"/>
                </a:spcBef>
              </a:pPr>
              <a:endParaRPr lang="en-US" sz="1899" dirty="0">
                <a:solidFill>
                  <a:srgbClr val="000000"/>
                </a:solidFill>
                <a:latin typeface="Inter"/>
                <a:ea typeface="Inter"/>
                <a:cs typeface="Inter"/>
                <a:sym typeface="Inter"/>
              </a:endParaRPr>
            </a:p>
            <a:p>
              <a:pPr algn="ctr">
                <a:lnSpc>
                  <a:spcPts val="2659"/>
                </a:lnSpc>
                <a:spcBef>
                  <a:spcPct val="0"/>
                </a:spcBef>
              </a:pPr>
              <a:r>
                <a:rPr lang="en-US" sz="1899" dirty="0">
                  <a:solidFill>
                    <a:srgbClr val="000000"/>
                  </a:solidFill>
                  <a:latin typeface="Inter"/>
                  <a:ea typeface="Inter"/>
                  <a:cs typeface="Inter"/>
                  <a:sym typeface="Inter"/>
                </a:rPr>
                <a:t>On this home page there is a welcome message and a Currency Converter. The website and presentation can also be accessed here. On the toggle the user will find the following options to choose from to switch between the sheets in the workbook :</a:t>
              </a:r>
            </a:p>
            <a:p>
              <a:pPr algn="ctr">
                <a:lnSpc>
                  <a:spcPts val="2659"/>
                </a:lnSpc>
                <a:spcBef>
                  <a:spcPct val="0"/>
                </a:spcBef>
              </a:pPr>
              <a:endParaRPr lang="en-US" sz="1899" dirty="0">
                <a:solidFill>
                  <a:srgbClr val="000000"/>
                </a:solidFill>
                <a:latin typeface="Inter"/>
                <a:ea typeface="Inter"/>
                <a:cs typeface="Inter"/>
                <a:sym typeface="Inter"/>
              </a:endParaRPr>
            </a:p>
            <a:p>
              <a:pPr marL="410209" lvl="1" indent="-205105" algn="l">
                <a:lnSpc>
                  <a:spcPts val="2659"/>
                </a:lnSpc>
                <a:spcBef>
                  <a:spcPct val="0"/>
                </a:spcBef>
                <a:buAutoNum type="arabicPeriod"/>
              </a:pPr>
              <a:r>
                <a:rPr lang="en-US" sz="1899" dirty="0">
                  <a:solidFill>
                    <a:srgbClr val="000000"/>
                  </a:solidFill>
                  <a:latin typeface="Inter"/>
                  <a:ea typeface="Inter"/>
                  <a:cs typeface="Inter"/>
                  <a:sym typeface="Inter"/>
                </a:rPr>
                <a:t> Home Page</a:t>
              </a:r>
            </a:p>
            <a:p>
              <a:pPr marL="410209" lvl="1" indent="-205105" algn="l">
                <a:lnSpc>
                  <a:spcPts val="2659"/>
                </a:lnSpc>
                <a:spcBef>
                  <a:spcPct val="0"/>
                </a:spcBef>
                <a:buAutoNum type="arabicPeriod"/>
              </a:pPr>
              <a:r>
                <a:rPr lang="en-US" sz="1899" dirty="0">
                  <a:solidFill>
                    <a:srgbClr val="000000"/>
                  </a:solidFill>
                  <a:latin typeface="Inter"/>
                  <a:ea typeface="Inter"/>
                  <a:cs typeface="Inter"/>
                  <a:sym typeface="Inter"/>
                </a:rPr>
                <a:t> Interest Converter</a:t>
              </a:r>
            </a:p>
            <a:p>
              <a:pPr marL="410209" lvl="1" indent="-205105" algn="l">
                <a:lnSpc>
                  <a:spcPts val="2659"/>
                </a:lnSpc>
                <a:spcBef>
                  <a:spcPct val="0"/>
                </a:spcBef>
                <a:buAutoNum type="arabicPeriod"/>
              </a:pPr>
              <a:r>
                <a:rPr lang="en-US" sz="1899" dirty="0">
                  <a:solidFill>
                    <a:srgbClr val="000000"/>
                  </a:solidFill>
                  <a:latin typeface="Inter"/>
                  <a:ea typeface="Inter"/>
                  <a:cs typeface="Inter"/>
                  <a:sym typeface="Inter"/>
                </a:rPr>
                <a:t> Date Converter</a:t>
              </a:r>
            </a:p>
            <a:p>
              <a:pPr marL="410209" lvl="1" indent="-205105" algn="l">
                <a:lnSpc>
                  <a:spcPts val="2659"/>
                </a:lnSpc>
                <a:spcBef>
                  <a:spcPct val="0"/>
                </a:spcBef>
                <a:buAutoNum type="arabicPeriod"/>
              </a:pPr>
              <a:r>
                <a:rPr lang="en-US" sz="1899" dirty="0">
                  <a:solidFill>
                    <a:srgbClr val="000000"/>
                  </a:solidFill>
                  <a:latin typeface="Inter"/>
                  <a:ea typeface="Inter"/>
                  <a:cs typeface="Inter"/>
                  <a:sym typeface="Inter"/>
                </a:rPr>
                <a:t> Single Investments</a:t>
              </a:r>
            </a:p>
            <a:p>
              <a:pPr marL="410209" lvl="1" indent="-205105" algn="l">
                <a:lnSpc>
                  <a:spcPts val="2659"/>
                </a:lnSpc>
                <a:spcBef>
                  <a:spcPct val="0"/>
                </a:spcBef>
                <a:buAutoNum type="arabicPeriod"/>
              </a:pPr>
              <a:r>
                <a:rPr lang="en-US" sz="1899" dirty="0">
                  <a:solidFill>
                    <a:srgbClr val="000000"/>
                  </a:solidFill>
                  <a:latin typeface="Inter"/>
                  <a:ea typeface="Inter"/>
                  <a:cs typeface="Inter"/>
                  <a:sym typeface="Inter"/>
                </a:rPr>
                <a:t> Annuities</a:t>
              </a:r>
            </a:p>
            <a:p>
              <a:pPr marL="410209" lvl="1" indent="-205105" algn="l">
                <a:lnSpc>
                  <a:spcPts val="2659"/>
                </a:lnSpc>
                <a:spcBef>
                  <a:spcPct val="0"/>
                </a:spcBef>
                <a:buAutoNum type="arabicPeriod"/>
              </a:pPr>
              <a:r>
                <a:rPr lang="en-US" sz="1899" dirty="0">
                  <a:solidFill>
                    <a:srgbClr val="000000"/>
                  </a:solidFill>
                  <a:latin typeface="Inter"/>
                  <a:ea typeface="Inter"/>
                  <a:cs typeface="Inter"/>
                  <a:sym typeface="Inter"/>
                </a:rPr>
                <a:t> Increasing Annuities</a:t>
              </a:r>
            </a:p>
            <a:p>
              <a:pPr marL="410209" lvl="1" indent="-205105" algn="l">
                <a:lnSpc>
                  <a:spcPts val="2659"/>
                </a:lnSpc>
                <a:spcBef>
                  <a:spcPct val="0"/>
                </a:spcBef>
                <a:buAutoNum type="arabicPeriod"/>
              </a:pPr>
              <a:r>
                <a:rPr lang="en-US" sz="1899" dirty="0">
                  <a:solidFill>
                    <a:srgbClr val="000000"/>
                  </a:solidFill>
                  <a:latin typeface="Inter"/>
                  <a:ea typeface="Inter"/>
                  <a:cs typeface="Inter"/>
                  <a:sym typeface="Inter"/>
                </a:rPr>
                <a:t> Loan Calculator</a:t>
              </a:r>
            </a:p>
          </p:txBody>
        </p:sp>
      </p:grpSp>
      <p:sp>
        <p:nvSpPr>
          <p:cNvPr id="28" name="TextBox 28"/>
          <p:cNvSpPr txBox="1"/>
          <p:nvPr/>
        </p:nvSpPr>
        <p:spPr>
          <a:xfrm>
            <a:off x="2155102" y="808193"/>
            <a:ext cx="7690678" cy="1590628"/>
          </a:xfrm>
          <a:prstGeom prst="rect">
            <a:avLst/>
          </a:prstGeom>
          <a:noFill/>
        </p:spPr>
        <p:txBody>
          <a:bodyPr wrap="square" lIns="0" tIns="0" rIns="0" bIns="0" rtlCol="0" anchor="t">
            <a:spAutoFit/>
          </a:bodyPr>
          <a:lstStyle/>
          <a:p>
            <a:pPr algn="ctr">
              <a:lnSpc>
                <a:spcPts val="12880"/>
              </a:lnSpc>
            </a:pPr>
            <a:r>
              <a:rPr lang="en-US" sz="9200" dirty="0">
                <a:ln w="28575">
                  <a:solidFill>
                    <a:schemeClr val="tx1"/>
                  </a:solidFill>
                </a:ln>
                <a:solidFill>
                  <a:srgbClr val="97AB8B"/>
                </a:solidFill>
                <a:latin typeface="Rubik One"/>
                <a:ea typeface="Rubik One"/>
                <a:cs typeface="Rubik One"/>
                <a:sym typeface="Rubik One"/>
              </a:rPr>
              <a:t>HOME PAGE</a:t>
            </a:r>
          </a:p>
        </p:txBody>
      </p:sp>
      <p:pic>
        <p:nvPicPr>
          <p:cNvPr id="29" name="Audio Recording 19 Aug 2025 at 1:24:55 AM">
            <a:hlinkClick r:id="" action="ppaction://media"/>
            <a:extLst>
              <a:ext uri="{FF2B5EF4-FFF2-40B4-BE49-F238E27FC236}">
                <a16:creationId xmlns:a16="http://schemas.microsoft.com/office/drawing/2014/main" id="{FF1644D6-6082-F0D9-E233-B91A1D547250}"/>
              </a:ext>
            </a:extLst>
          </p:cNvPr>
          <p:cNvPicPr>
            <a:picLocks noChangeAspect="1"/>
          </p:cNvPicPr>
          <p:nvPr>
            <a:audioFile r:link="rId2"/>
            <p:extLst>
              <p:ext uri="{DAA4B4D4-6D71-4841-9C94-3DE7FCFB9230}">
                <p14:media xmlns:p14="http://schemas.microsoft.com/office/powerpoint/2010/main" r:embed="rId1"/>
              </p:ext>
            </p:extLst>
          </p:nvPr>
        </p:nvPicPr>
        <p:blipFill>
          <a:blip r:embed="rId15">
            <a:duotone>
              <a:prstClr val="black"/>
              <a:schemeClr val="accent1">
                <a:tint val="45000"/>
                <a:satMod val="400000"/>
              </a:schemeClr>
            </a:duotone>
          </a:blip>
          <a:stretch>
            <a:fillRect/>
          </a:stretch>
        </p:blipFill>
        <p:spPr>
          <a:xfrm>
            <a:off x="1182457" y="1199325"/>
            <a:ext cx="812800" cy="812800"/>
          </a:xfrm>
          <a:prstGeom prst="rect">
            <a:avLst/>
          </a:prstGeom>
          <a:solidFill>
            <a:srgbClr val="5C644F"/>
          </a:solidFill>
          <a:ln>
            <a:solidFill>
              <a:schemeClr val="bg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1111" b="-61111"/>
            </a:stretch>
          </a:blipFill>
        </p:spPr>
        <p:txBody>
          <a:bodyPr/>
          <a:lstStyle/>
          <a:p>
            <a:endParaRPr lang="en-US"/>
          </a:p>
        </p:txBody>
      </p:sp>
      <p:grpSp>
        <p:nvGrpSpPr>
          <p:cNvPr id="3" name="Group 3"/>
          <p:cNvGrpSpPr/>
          <p:nvPr/>
        </p:nvGrpSpPr>
        <p:grpSpPr>
          <a:xfrm>
            <a:off x="-4168108" y="-6132634"/>
            <a:ext cx="25569824" cy="23046132"/>
            <a:chOff x="0" y="0"/>
            <a:chExt cx="34093098" cy="30728175"/>
          </a:xfrm>
        </p:grpSpPr>
        <p:sp>
          <p:nvSpPr>
            <p:cNvPr id="4" name="Freeform 4"/>
            <p:cNvSpPr/>
            <p:nvPr/>
          </p:nvSpPr>
          <p:spPr>
            <a:xfrm>
              <a:off x="12192172" y="1975537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5" name="Freeform 5"/>
            <p:cNvSpPr/>
            <p:nvPr/>
          </p:nvSpPr>
          <p:spPr>
            <a:xfrm>
              <a:off x="0" y="150348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6" name="Freeform 6"/>
            <p:cNvSpPr/>
            <p:nvPr/>
          </p:nvSpPr>
          <p:spPr>
            <a:xfrm>
              <a:off x="22338292" y="26904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7" name="Freeform 7"/>
            <p:cNvSpPr/>
            <p:nvPr/>
          </p:nvSpPr>
          <p:spPr>
            <a:xfrm rot="-662622">
              <a:off x="1120334" y="18336845"/>
              <a:ext cx="10177272" cy="10972800"/>
            </a:xfrm>
            <a:custGeom>
              <a:avLst/>
              <a:gdLst/>
              <a:ahLst/>
              <a:cxnLst/>
              <a:rect l="l" t="t" r="r" b="b"/>
              <a:pathLst>
                <a:path w="10177272" h="10972800">
                  <a:moveTo>
                    <a:pt x="0" y="0"/>
                  </a:moveTo>
                  <a:lnTo>
                    <a:pt x="10177272" y="0"/>
                  </a:lnTo>
                  <a:lnTo>
                    <a:pt x="10177272" y="10972800"/>
                  </a:lnTo>
                  <a:lnTo>
                    <a:pt x="0" y="10972800"/>
                  </a:lnTo>
                  <a:lnTo>
                    <a:pt x="0" y="0"/>
                  </a:lnTo>
                  <a:close/>
                </a:path>
              </a:pathLst>
            </a:custGeom>
            <a:blipFill>
              <a:blip r:embed="rId6"/>
              <a:stretch>
                <a:fillRect/>
              </a:stretch>
            </a:blipFill>
          </p:spPr>
          <p:txBody>
            <a:bodyPr/>
            <a:lstStyle/>
            <a:p>
              <a:endParaRPr lang="en-US"/>
            </a:p>
          </p:txBody>
        </p:sp>
        <p:sp>
          <p:nvSpPr>
            <p:cNvPr id="8" name="Freeform 8"/>
            <p:cNvSpPr/>
            <p:nvPr/>
          </p:nvSpPr>
          <p:spPr>
            <a:xfrm>
              <a:off x="24999145" y="3503245"/>
              <a:ext cx="8073649" cy="8297668"/>
            </a:xfrm>
            <a:custGeom>
              <a:avLst/>
              <a:gdLst/>
              <a:ahLst/>
              <a:cxnLst/>
              <a:rect l="l" t="t" r="r" b="b"/>
              <a:pathLst>
                <a:path w="8073649" h="8297668">
                  <a:moveTo>
                    <a:pt x="0" y="0"/>
                  </a:moveTo>
                  <a:lnTo>
                    <a:pt x="8073649" y="0"/>
                  </a:lnTo>
                  <a:lnTo>
                    <a:pt x="8073649" y="8297668"/>
                  </a:lnTo>
                  <a:lnTo>
                    <a:pt x="0" y="8297668"/>
                  </a:lnTo>
                  <a:lnTo>
                    <a:pt x="0" y="0"/>
                  </a:lnTo>
                  <a:close/>
                </a:path>
              </a:pathLst>
            </a:custGeom>
            <a:blipFill>
              <a:blip r:embed="rId7"/>
              <a:stretch>
                <a:fillRect/>
              </a:stretch>
            </a:blipFill>
          </p:spPr>
          <p:txBody>
            <a:bodyPr/>
            <a:lstStyle/>
            <a:p>
              <a:endParaRPr lang="en-US"/>
            </a:p>
          </p:txBody>
        </p:sp>
        <p:sp>
          <p:nvSpPr>
            <p:cNvPr id="9" name="Freeform 9"/>
            <p:cNvSpPr/>
            <p:nvPr/>
          </p:nvSpPr>
          <p:spPr>
            <a:xfrm>
              <a:off x="1685204" y="2165679"/>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0" name="Freeform 10"/>
            <p:cNvSpPr/>
            <p:nvPr/>
          </p:nvSpPr>
          <p:spPr>
            <a:xfrm>
              <a:off x="4047491" y="5486400"/>
              <a:ext cx="7250116" cy="7008445"/>
            </a:xfrm>
            <a:custGeom>
              <a:avLst/>
              <a:gdLst/>
              <a:ahLst/>
              <a:cxnLst/>
              <a:rect l="l" t="t" r="r" b="b"/>
              <a:pathLst>
                <a:path w="7250116" h="7008445">
                  <a:moveTo>
                    <a:pt x="0" y="0"/>
                  </a:moveTo>
                  <a:lnTo>
                    <a:pt x="7250115" y="0"/>
                  </a:lnTo>
                  <a:lnTo>
                    <a:pt x="7250115" y="7008445"/>
                  </a:lnTo>
                  <a:lnTo>
                    <a:pt x="0" y="7008445"/>
                  </a:lnTo>
                  <a:lnTo>
                    <a:pt x="0" y="0"/>
                  </a:lnTo>
                  <a:close/>
                </a:path>
              </a:pathLst>
            </a:custGeom>
            <a:blipFill>
              <a:blip r:embed="rId9"/>
              <a:stretch>
                <a:fillRect/>
              </a:stretch>
            </a:blipFill>
          </p:spPr>
          <p:txBody>
            <a:bodyPr/>
            <a:lstStyle/>
            <a:p>
              <a:endParaRPr lang="en-US"/>
            </a:p>
          </p:txBody>
        </p:sp>
        <p:sp>
          <p:nvSpPr>
            <p:cNvPr id="11" name="Freeform 11"/>
            <p:cNvSpPr/>
            <p:nvPr/>
          </p:nvSpPr>
          <p:spPr>
            <a:xfrm>
              <a:off x="23046655" y="15746045"/>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2" name="Freeform 12"/>
            <p:cNvSpPr/>
            <p:nvPr/>
          </p:nvSpPr>
          <p:spPr>
            <a:xfrm flipV="1">
              <a:off x="17112445" y="0"/>
              <a:ext cx="7886700" cy="10972800"/>
            </a:xfrm>
            <a:custGeom>
              <a:avLst/>
              <a:gdLst/>
              <a:ahLst/>
              <a:cxnLst/>
              <a:rect l="l" t="t" r="r" b="b"/>
              <a:pathLst>
                <a:path w="7886700" h="10972800">
                  <a:moveTo>
                    <a:pt x="0" y="10972800"/>
                  </a:moveTo>
                  <a:lnTo>
                    <a:pt x="7886700" y="10972800"/>
                  </a:lnTo>
                  <a:lnTo>
                    <a:pt x="7886700" y="0"/>
                  </a:lnTo>
                  <a:lnTo>
                    <a:pt x="0" y="0"/>
                  </a:lnTo>
                  <a:lnTo>
                    <a:pt x="0" y="10972800"/>
                  </a:lnTo>
                  <a:close/>
                </a:path>
              </a:pathLst>
            </a:custGeom>
            <a:blipFill>
              <a:blip r:embed="rId10"/>
              <a:stretch>
                <a:fillRect/>
              </a:stretch>
            </a:blipFill>
          </p:spPr>
          <p:txBody>
            <a:bodyPr/>
            <a:lstStyle/>
            <a:p>
              <a:endParaRPr lang="en-US"/>
            </a:p>
          </p:txBody>
        </p:sp>
        <p:sp>
          <p:nvSpPr>
            <p:cNvPr id="13" name="Freeform 13"/>
            <p:cNvSpPr/>
            <p:nvPr/>
          </p:nvSpPr>
          <p:spPr>
            <a:xfrm flipH="1">
              <a:off x="9862777" y="19210012"/>
              <a:ext cx="7886700" cy="10972800"/>
            </a:xfrm>
            <a:custGeom>
              <a:avLst/>
              <a:gdLst/>
              <a:ahLst/>
              <a:cxnLst/>
              <a:rect l="l" t="t" r="r" b="b"/>
              <a:pathLst>
                <a:path w="7886700" h="10972800">
                  <a:moveTo>
                    <a:pt x="7886700" y="0"/>
                  </a:moveTo>
                  <a:lnTo>
                    <a:pt x="0" y="0"/>
                  </a:lnTo>
                  <a:lnTo>
                    <a:pt x="0" y="10972800"/>
                  </a:lnTo>
                  <a:lnTo>
                    <a:pt x="7886700" y="10972800"/>
                  </a:lnTo>
                  <a:lnTo>
                    <a:pt x="7886700" y="0"/>
                  </a:lnTo>
                  <a:close/>
                </a:path>
              </a:pathLst>
            </a:custGeom>
            <a:blipFill>
              <a:blip r:embed="rId10"/>
              <a:stretch>
                <a:fillRect/>
              </a:stretch>
            </a:blipFill>
          </p:spPr>
          <p:txBody>
            <a:bodyPr/>
            <a:lstStyle/>
            <a:p>
              <a:endParaRPr lang="en-US"/>
            </a:p>
          </p:txBody>
        </p:sp>
        <p:sp>
          <p:nvSpPr>
            <p:cNvPr id="14" name="Freeform 14"/>
            <p:cNvSpPr/>
            <p:nvPr/>
          </p:nvSpPr>
          <p:spPr>
            <a:xfrm rot="-3035573" flipH="1" flipV="1">
              <a:off x="23722071" y="18189131"/>
              <a:ext cx="7250116" cy="7008445"/>
            </a:xfrm>
            <a:custGeom>
              <a:avLst/>
              <a:gdLst/>
              <a:ahLst/>
              <a:cxnLst/>
              <a:rect l="l" t="t" r="r" b="b"/>
              <a:pathLst>
                <a:path w="7250116" h="7008445">
                  <a:moveTo>
                    <a:pt x="7250116" y="7008445"/>
                  </a:moveTo>
                  <a:lnTo>
                    <a:pt x="0" y="7008445"/>
                  </a:lnTo>
                  <a:lnTo>
                    <a:pt x="0" y="0"/>
                  </a:lnTo>
                  <a:lnTo>
                    <a:pt x="7250116" y="0"/>
                  </a:lnTo>
                  <a:lnTo>
                    <a:pt x="7250116" y="7008445"/>
                  </a:lnTo>
                  <a:close/>
                </a:path>
              </a:pathLst>
            </a:custGeom>
            <a:blipFill>
              <a:blip r:embed="rId9"/>
              <a:stretch>
                <a:fillRect/>
              </a:stretch>
            </a:blipFill>
          </p:spPr>
          <p:txBody>
            <a:bodyPr/>
            <a:lstStyle/>
            <a:p>
              <a:endParaRPr lang="en-US"/>
            </a:p>
          </p:txBody>
        </p:sp>
      </p:grpSp>
      <p:grpSp>
        <p:nvGrpSpPr>
          <p:cNvPr id="15" name="Group 15"/>
          <p:cNvGrpSpPr>
            <a:grpSpLocks noChangeAspect="1"/>
          </p:cNvGrpSpPr>
          <p:nvPr/>
        </p:nvGrpSpPr>
        <p:grpSpPr>
          <a:xfrm>
            <a:off x="6095215" y="1028700"/>
            <a:ext cx="12076193" cy="7004744"/>
            <a:chOff x="0" y="0"/>
            <a:chExt cx="14215872" cy="8245856"/>
          </a:xfrm>
        </p:grpSpPr>
        <p:sp>
          <p:nvSpPr>
            <p:cNvPr id="16" name="Freeform 16"/>
            <p:cNvSpPr/>
            <p:nvPr/>
          </p:nvSpPr>
          <p:spPr>
            <a:xfrm>
              <a:off x="0" y="0"/>
              <a:ext cx="14215872" cy="8245856"/>
            </a:xfrm>
            <a:custGeom>
              <a:avLst/>
              <a:gdLst/>
              <a:ahLst/>
              <a:cxnLst/>
              <a:rect l="l" t="t" r="r" b="b"/>
              <a:pathLst>
                <a:path w="14215872" h="8245856">
                  <a:moveTo>
                    <a:pt x="0" y="0"/>
                  </a:moveTo>
                  <a:lnTo>
                    <a:pt x="14215872" y="0"/>
                  </a:lnTo>
                  <a:lnTo>
                    <a:pt x="14215872" y="8245856"/>
                  </a:lnTo>
                  <a:lnTo>
                    <a:pt x="0" y="8245856"/>
                  </a:lnTo>
                  <a:lnTo>
                    <a:pt x="0" y="0"/>
                  </a:lnTo>
                  <a:close/>
                </a:path>
              </a:pathLst>
            </a:custGeom>
            <a:blipFill>
              <a:blip r:embed="rId11"/>
              <a:stretch>
                <a:fillRect/>
              </a:stretch>
            </a:blipFill>
          </p:spPr>
          <p:txBody>
            <a:bodyPr/>
            <a:lstStyle/>
            <a:p>
              <a:endParaRPr lang="en-US"/>
            </a:p>
          </p:txBody>
        </p:sp>
      </p:grpSp>
      <p:grpSp>
        <p:nvGrpSpPr>
          <p:cNvPr id="17" name="Group 17"/>
          <p:cNvGrpSpPr>
            <a:grpSpLocks noChangeAspect="1"/>
          </p:cNvGrpSpPr>
          <p:nvPr/>
        </p:nvGrpSpPr>
        <p:grpSpPr>
          <a:xfrm>
            <a:off x="7436884" y="1171396"/>
            <a:ext cx="9392854" cy="6080575"/>
            <a:chOff x="0" y="0"/>
            <a:chExt cx="11021225" cy="7134720"/>
          </a:xfrm>
        </p:grpSpPr>
        <p:sp>
          <p:nvSpPr>
            <p:cNvPr id="18" name="Freeform 18"/>
            <p:cNvSpPr/>
            <p:nvPr/>
          </p:nvSpPr>
          <p:spPr>
            <a:xfrm>
              <a:off x="0" y="0"/>
              <a:ext cx="11021187" cy="7134733"/>
            </a:xfrm>
            <a:custGeom>
              <a:avLst/>
              <a:gdLst/>
              <a:ahLst/>
              <a:cxnLst/>
              <a:rect l="l" t="t" r="r" b="b"/>
              <a:pathLst>
                <a:path w="11021187" h="7134733">
                  <a:moveTo>
                    <a:pt x="128397" y="0"/>
                  </a:moveTo>
                  <a:cubicBezTo>
                    <a:pt x="57404" y="0"/>
                    <a:pt x="0" y="57404"/>
                    <a:pt x="0" y="128397"/>
                  </a:cubicBezTo>
                  <a:lnTo>
                    <a:pt x="0" y="7134733"/>
                  </a:lnTo>
                  <a:lnTo>
                    <a:pt x="11021187" y="7134733"/>
                  </a:lnTo>
                  <a:lnTo>
                    <a:pt x="11021187" y="128397"/>
                  </a:lnTo>
                  <a:cubicBezTo>
                    <a:pt x="11021187" y="57404"/>
                    <a:pt x="10963783" y="0"/>
                    <a:pt x="10892917" y="0"/>
                  </a:cubicBezTo>
                  <a:lnTo>
                    <a:pt x="6132703" y="0"/>
                  </a:lnTo>
                  <a:cubicBezTo>
                    <a:pt x="6115431" y="0"/>
                    <a:pt x="6101461" y="13970"/>
                    <a:pt x="6101461" y="31242"/>
                  </a:cubicBezTo>
                  <a:lnTo>
                    <a:pt x="6101461" y="141097"/>
                  </a:lnTo>
                  <a:cubicBezTo>
                    <a:pt x="6101461" y="183642"/>
                    <a:pt x="6066917" y="218186"/>
                    <a:pt x="6024372" y="218186"/>
                  </a:cubicBezTo>
                  <a:lnTo>
                    <a:pt x="5000752" y="218186"/>
                  </a:lnTo>
                  <a:cubicBezTo>
                    <a:pt x="4958207" y="218186"/>
                    <a:pt x="4923663" y="183642"/>
                    <a:pt x="4923663" y="141097"/>
                  </a:cubicBezTo>
                  <a:lnTo>
                    <a:pt x="4923663" y="31242"/>
                  </a:lnTo>
                  <a:cubicBezTo>
                    <a:pt x="4923663" y="13970"/>
                    <a:pt x="4909693" y="0"/>
                    <a:pt x="4892421" y="0"/>
                  </a:cubicBezTo>
                  <a:close/>
                </a:path>
              </a:pathLst>
            </a:custGeom>
            <a:blipFill>
              <a:blip r:embed="rId12"/>
              <a:stretch>
                <a:fillRect l="-1789" r="-1789"/>
              </a:stretch>
            </a:blipFill>
          </p:spPr>
          <p:txBody>
            <a:bodyPr/>
            <a:lstStyle/>
            <a:p>
              <a:endParaRPr lang="en-US"/>
            </a:p>
          </p:txBody>
        </p:sp>
      </p:grpSp>
      <p:grpSp>
        <p:nvGrpSpPr>
          <p:cNvPr id="19" name="Group 19"/>
          <p:cNvGrpSpPr/>
          <p:nvPr/>
        </p:nvGrpSpPr>
        <p:grpSpPr>
          <a:xfrm>
            <a:off x="427433" y="721072"/>
            <a:ext cx="5545108" cy="8844855"/>
            <a:chOff x="0" y="0"/>
            <a:chExt cx="7393478" cy="11793140"/>
          </a:xfrm>
        </p:grpSpPr>
        <p:grpSp>
          <p:nvGrpSpPr>
            <p:cNvPr id="20" name="Group 20"/>
            <p:cNvGrpSpPr/>
            <p:nvPr/>
          </p:nvGrpSpPr>
          <p:grpSpPr>
            <a:xfrm>
              <a:off x="0" y="1029176"/>
              <a:ext cx="7393478" cy="10763964"/>
              <a:chOff x="0" y="0"/>
              <a:chExt cx="2001697" cy="2914217"/>
            </a:xfrm>
          </p:grpSpPr>
          <p:sp>
            <p:nvSpPr>
              <p:cNvPr id="21" name="Freeform 21"/>
              <p:cNvSpPr/>
              <p:nvPr/>
            </p:nvSpPr>
            <p:spPr>
              <a:xfrm>
                <a:off x="0" y="0"/>
                <a:ext cx="2001697" cy="2914217"/>
              </a:xfrm>
              <a:custGeom>
                <a:avLst/>
                <a:gdLst/>
                <a:ahLst/>
                <a:cxnLst/>
                <a:rect l="l" t="t" r="r" b="b"/>
                <a:pathLst>
                  <a:path w="2001697" h="2914217">
                    <a:moveTo>
                      <a:pt x="27923" y="0"/>
                    </a:moveTo>
                    <a:lnTo>
                      <a:pt x="1973774" y="0"/>
                    </a:lnTo>
                    <a:cubicBezTo>
                      <a:pt x="1981179" y="0"/>
                      <a:pt x="1988282" y="2942"/>
                      <a:pt x="1993518" y="8179"/>
                    </a:cubicBezTo>
                    <a:cubicBezTo>
                      <a:pt x="1998755" y="13415"/>
                      <a:pt x="2001697" y="20518"/>
                      <a:pt x="2001697" y="27923"/>
                    </a:cubicBezTo>
                    <a:lnTo>
                      <a:pt x="2001697" y="2886293"/>
                    </a:lnTo>
                    <a:cubicBezTo>
                      <a:pt x="2001697" y="2893699"/>
                      <a:pt x="1998755" y="2900801"/>
                      <a:pt x="1993518" y="2906038"/>
                    </a:cubicBezTo>
                    <a:cubicBezTo>
                      <a:pt x="1988282" y="2911275"/>
                      <a:pt x="1981179" y="2914217"/>
                      <a:pt x="1973774" y="2914217"/>
                    </a:cubicBezTo>
                    <a:lnTo>
                      <a:pt x="27923" y="2914217"/>
                    </a:lnTo>
                    <a:cubicBezTo>
                      <a:pt x="12502" y="2914217"/>
                      <a:pt x="0" y="2901715"/>
                      <a:pt x="0" y="2886293"/>
                    </a:cubicBezTo>
                    <a:lnTo>
                      <a:pt x="0" y="27923"/>
                    </a:lnTo>
                    <a:cubicBezTo>
                      <a:pt x="0" y="20518"/>
                      <a:pt x="2942" y="13415"/>
                      <a:pt x="8179" y="8179"/>
                    </a:cubicBezTo>
                    <a:cubicBezTo>
                      <a:pt x="13415" y="2942"/>
                      <a:pt x="20518" y="0"/>
                      <a:pt x="27923" y="0"/>
                    </a:cubicBezTo>
                    <a:close/>
                  </a:path>
                </a:pathLst>
              </a:custGeom>
              <a:solidFill>
                <a:srgbClr val="FFFFFF"/>
              </a:solidFill>
            </p:spPr>
            <p:txBody>
              <a:bodyPr/>
              <a:lstStyle/>
              <a:p>
                <a:endParaRPr lang="en-US"/>
              </a:p>
            </p:txBody>
          </p:sp>
          <p:sp>
            <p:nvSpPr>
              <p:cNvPr id="22" name="TextBox 22"/>
              <p:cNvSpPr txBox="1"/>
              <p:nvPr/>
            </p:nvSpPr>
            <p:spPr>
              <a:xfrm>
                <a:off x="0" y="-38100"/>
                <a:ext cx="2001697" cy="295231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667563" y="0"/>
              <a:ext cx="2058352" cy="205835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6B7B5E"/>
                </a:solidFill>
                <a:prstDash val="solid"/>
                <a:miter/>
              </a:ln>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2988729" y="254751"/>
              <a:ext cx="1416019" cy="1566826"/>
            </a:xfrm>
            <a:custGeom>
              <a:avLst/>
              <a:gdLst/>
              <a:ahLst/>
              <a:cxnLst/>
              <a:rect l="l" t="t" r="r" b="b"/>
              <a:pathLst>
                <a:path w="1416019" h="1566826">
                  <a:moveTo>
                    <a:pt x="0" y="0"/>
                  </a:moveTo>
                  <a:lnTo>
                    <a:pt x="1416019" y="0"/>
                  </a:lnTo>
                  <a:lnTo>
                    <a:pt x="1416019" y="1566826"/>
                  </a:lnTo>
                  <a:lnTo>
                    <a:pt x="0" y="15668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7" name="TextBox 27"/>
            <p:cNvSpPr txBox="1"/>
            <p:nvPr/>
          </p:nvSpPr>
          <p:spPr>
            <a:xfrm>
              <a:off x="783399" y="2382732"/>
              <a:ext cx="5820861" cy="9194227"/>
            </a:xfrm>
            <a:prstGeom prst="rect">
              <a:avLst/>
            </a:prstGeom>
          </p:spPr>
          <p:txBody>
            <a:bodyPr lIns="0" tIns="0" rIns="0" bIns="0" rtlCol="0" anchor="t">
              <a:spAutoFit/>
            </a:bodyPr>
            <a:lstStyle/>
            <a:p>
              <a:pPr algn="ctr">
                <a:lnSpc>
                  <a:spcPts val="2659"/>
                </a:lnSpc>
              </a:pPr>
              <a:r>
                <a:rPr lang="en-US" sz="1899" dirty="0">
                  <a:solidFill>
                    <a:srgbClr val="384F31"/>
                  </a:solidFill>
                  <a:latin typeface="Inter"/>
                  <a:ea typeface="Inter"/>
                  <a:cs typeface="Inter"/>
                  <a:sym typeface="Inter"/>
                </a:rPr>
                <a:t>This is for conversions between any of the following interest rate types:</a:t>
              </a:r>
            </a:p>
            <a:p>
              <a:pPr algn="ctr">
                <a:lnSpc>
                  <a:spcPts val="2659"/>
                </a:lnSpc>
              </a:pPr>
              <a:endParaRPr lang="en-US" sz="1899" dirty="0">
                <a:solidFill>
                  <a:srgbClr val="384F31"/>
                </a:solidFill>
                <a:latin typeface="Inter"/>
                <a:ea typeface="Inter"/>
                <a:cs typeface="Inter"/>
                <a:sym typeface="Inter"/>
              </a:endParaRPr>
            </a:p>
            <a:p>
              <a:pPr marL="410209" lvl="1" indent="-205105" algn="l">
                <a:lnSpc>
                  <a:spcPts val="2659"/>
                </a:lnSpc>
                <a:buFont typeface="Arial"/>
                <a:buChar char="•"/>
              </a:pPr>
              <a:r>
                <a:rPr lang="en-US" sz="1899" dirty="0">
                  <a:solidFill>
                    <a:srgbClr val="384F31"/>
                  </a:solidFill>
                  <a:latin typeface="Inter"/>
                  <a:ea typeface="Inter"/>
                  <a:cs typeface="Inter"/>
                  <a:sym typeface="Inter"/>
                </a:rPr>
                <a:t>Simple interest rate</a:t>
              </a:r>
            </a:p>
            <a:p>
              <a:pPr marL="410209" lvl="1" indent="-205105" algn="l">
                <a:lnSpc>
                  <a:spcPts val="2659"/>
                </a:lnSpc>
                <a:buFont typeface="Arial"/>
                <a:buChar char="•"/>
              </a:pPr>
              <a:r>
                <a:rPr lang="en-US" sz="1899" dirty="0">
                  <a:solidFill>
                    <a:srgbClr val="384F31"/>
                  </a:solidFill>
                  <a:latin typeface="Inter"/>
                  <a:ea typeface="Inter"/>
                  <a:cs typeface="Inter"/>
                  <a:sym typeface="Inter"/>
                </a:rPr>
                <a:t>Nominal interest rate</a:t>
              </a:r>
            </a:p>
            <a:p>
              <a:pPr marL="410209" lvl="1" indent="-205105" algn="l">
                <a:lnSpc>
                  <a:spcPts val="2659"/>
                </a:lnSpc>
                <a:buFont typeface="Arial"/>
                <a:buChar char="•"/>
              </a:pPr>
              <a:r>
                <a:rPr lang="en-US" sz="1899" dirty="0">
                  <a:solidFill>
                    <a:srgbClr val="384F31"/>
                  </a:solidFill>
                  <a:latin typeface="Inter"/>
                  <a:ea typeface="Inter"/>
                  <a:cs typeface="Inter"/>
                  <a:sym typeface="Inter"/>
                </a:rPr>
                <a:t>Effective annual interest rate</a:t>
              </a:r>
            </a:p>
            <a:p>
              <a:pPr marL="410209" lvl="1" indent="-205105" algn="l">
                <a:lnSpc>
                  <a:spcPts val="2659"/>
                </a:lnSpc>
                <a:buFont typeface="Arial"/>
                <a:buChar char="•"/>
              </a:pPr>
              <a:r>
                <a:rPr lang="en-US" sz="1899" dirty="0">
                  <a:solidFill>
                    <a:srgbClr val="384F31"/>
                  </a:solidFill>
                  <a:latin typeface="Inter"/>
                  <a:ea typeface="Inter"/>
                  <a:cs typeface="Inter"/>
                  <a:sym typeface="Inter"/>
                </a:rPr>
                <a:t>Effective periodic interest rate</a:t>
              </a:r>
            </a:p>
            <a:p>
              <a:pPr marL="410209" lvl="1" indent="-205105" algn="l">
                <a:lnSpc>
                  <a:spcPts val="2659"/>
                </a:lnSpc>
                <a:buFont typeface="Arial"/>
                <a:buChar char="•"/>
              </a:pPr>
              <a:r>
                <a:rPr lang="en-US" sz="1899" dirty="0">
                  <a:solidFill>
                    <a:srgbClr val="384F31"/>
                  </a:solidFill>
                  <a:latin typeface="Inter"/>
                  <a:ea typeface="Inter"/>
                  <a:cs typeface="Inter"/>
                  <a:sym typeface="Inter"/>
                </a:rPr>
                <a:t>Force of interest</a:t>
              </a:r>
            </a:p>
            <a:p>
              <a:pPr algn="ctr">
                <a:lnSpc>
                  <a:spcPts val="2659"/>
                </a:lnSpc>
              </a:pPr>
              <a:endParaRPr lang="en-US" sz="1899" dirty="0">
                <a:solidFill>
                  <a:srgbClr val="384F31"/>
                </a:solidFill>
                <a:latin typeface="Inter"/>
                <a:ea typeface="Inter"/>
                <a:cs typeface="Inter"/>
                <a:sym typeface="Inter"/>
              </a:endParaRPr>
            </a:p>
            <a:p>
              <a:pPr algn="ctr">
                <a:lnSpc>
                  <a:spcPts val="2659"/>
                </a:lnSpc>
              </a:pPr>
              <a:r>
                <a:rPr lang="en-US" sz="1899" dirty="0">
                  <a:solidFill>
                    <a:srgbClr val="384F31"/>
                  </a:solidFill>
                  <a:latin typeface="Inter"/>
                  <a:ea typeface="Inter"/>
                  <a:cs typeface="Inter"/>
                  <a:sym typeface="Inter"/>
                </a:rPr>
                <a:t>There is a graph to display the output value of the answer the calculator gave you. On this page the navigation toggle is still available for sheet navigation within the workbook.</a:t>
              </a:r>
            </a:p>
            <a:p>
              <a:pPr algn="ctr">
                <a:lnSpc>
                  <a:spcPts val="2659"/>
                </a:lnSpc>
              </a:pPr>
              <a:endParaRPr lang="en-US" sz="1899" dirty="0">
                <a:solidFill>
                  <a:srgbClr val="384F31"/>
                </a:solidFill>
                <a:latin typeface="Inter"/>
                <a:ea typeface="Inter"/>
                <a:cs typeface="Inter"/>
                <a:sym typeface="Inter"/>
              </a:endParaRPr>
            </a:p>
            <a:p>
              <a:pPr algn="ctr">
                <a:lnSpc>
                  <a:spcPts val="2659"/>
                </a:lnSpc>
              </a:pPr>
              <a:r>
                <a:rPr lang="en-US" sz="1899" dirty="0">
                  <a:solidFill>
                    <a:srgbClr val="384F31"/>
                  </a:solidFill>
                  <a:latin typeface="Inter"/>
                  <a:ea typeface="Inter"/>
                  <a:cs typeface="Inter"/>
                  <a:sym typeface="Inter"/>
                </a:rPr>
                <a:t>There is also a visible “</a:t>
              </a:r>
              <a:r>
                <a:rPr lang="en-US" sz="1899" u="sng" dirty="0">
                  <a:solidFill>
                    <a:srgbClr val="384F31"/>
                  </a:solidFill>
                  <a:latin typeface="Inter"/>
                  <a:ea typeface="Inter"/>
                  <a:cs typeface="Inter"/>
                  <a:sym typeface="Inter"/>
                </a:rPr>
                <a:t>clear button</a:t>
              </a:r>
              <a:r>
                <a:rPr lang="en-US" sz="1899" dirty="0">
                  <a:solidFill>
                    <a:srgbClr val="384F31"/>
                  </a:solidFill>
                  <a:latin typeface="Inter"/>
                  <a:ea typeface="Inter"/>
                  <a:cs typeface="Inter"/>
                  <a:sym typeface="Inter"/>
                </a:rPr>
                <a:t>” to reset all input values and allow for a complete new set op input values.</a:t>
              </a:r>
            </a:p>
            <a:p>
              <a:pPr algn="ctr">
                <a:lnSpc>
                  <a:spcPts val="2659"/>
                </a:lnSpc>
              </a:pPr>
              <a:r>
                <a:rPr lang="en-US" sz="1899" dirty="0">
                  <a:solidFill>
                    <a:srgbClr val="384F31"/>
                  </a:solidFill>
                  <a:latin typeface="Inter"/>
                  <a:ea typeface="Inter"/>
                  <a:cs typeface="Inter"/>
                  <a:sym typeface="Inter"/>
                </a:rPr>
                <a:t>Also able to open Total Interest Sheet through the provided link.</a:t>
              </a:r>
            </a:p>
          </p:txBody>
        </p:sp>
      </p:grpSp>
      <p:sp>
        <p:nvSpPr>
          <p:cNvPr id="28" name="TextBox 28"/>
          <p:cNvSpPr txBox="1"/>
          <p:nvPr/>
        </p:nvSpPr>
        <p:spPr>
          <a:xfrm>
            <a:off x="7990863" y="8175002"/>
            <a:ext cx="9189495" cy="1593486"/>
          </a:xfrm>
          <a:prstGeom prst="rect">
            <a:avLst/>
          </a:prstGeom>
        </p:spPr>
        <p:txBody>
          <a:bodyPr wrap="square" lIns="0" tIns="0" rIns="0" bIns="0" rtlCol="0" anchor="t">
            <a:spAutoFit/>
          </a:bodyPr>
          <a:lstStyle/>
          <a:p>
            <a:pPr algn="ctr">
              <a:lnSpc>
                <a:spcPts val="13023"/>
              </a:lnSpc>
              <a:spcBef>
                <a:spcPct val="0"/>
              </a:spcBef>
            </a:pPr>
            <a:r>
              <a:rPr lang="en-US" sz="9302" dirty="0">
                <a:ln w="19050">
                  <a:solidFill>
                    <a:schemeClr val="bg1"/>
                  </a:solidFill>
                </a:ln>
                <a:solidFill>
                  <a:srgbClr val="5C644F"/>
                </a:solidFill>
                <a:latin typeface="Apricots"/>
                <a:ea typeface="Apricots"/>
                <a:cs typeface="Apricots"/>
                <a:sym typeface="Apricots"/>
              </a:rPr>
              <a:t>Interest Converter</a:t>
            </a:r>
          </a:p>
        </p:txBody>
      </p:sp>
      <p:pic>
        <p:nvPicPr>
          <p:cNvPr id="30" name="Audio Recording 21 Aug 2025 at 2:37:14 PM">
            <a:hlinkClick r:id="" action="ppaction://media"/>
            <a:extLst>
              <a:ext uri="{FF2B5EF4-FFF2-40B4-BE49-F238E27FC236}">
                <a16:creationId xmlns:a16="http://schemas.microsoft.com/office/drawing/2014/main" id="{864BDE4F-6523-8C80-47D1-306C512792A1}"/>
              </a:ext>
            </a:extLst>
          </p:cNvPr>
          <p:cNvPicPr>
            <a:picLocks noChangeAspect="1"/>
          </p:cNvPicPr>
          <p:nvPr>
            <a:audioFile r:link="rId2"/>
            <p:extLst>
              <p:ext uri="{DAA4B4D4-6D71-4841-9C94-3DE7FCFB9230}">
                <p14:media xmlns:p14="http://schemas.microsoft.com/office/powerpoint/2010/main" r:embed="rId1"/>
              </p:ext>
            </p:extLst>
          </p:nvPr>
        </p:nvPicPr>
        <p:blipFill>
          <a:blip r:embed="rId15">
            <a:duotone>
              <a:prstClr val="black"/>
              <a:schemeClr val="accent1">
                <a:tint val="45000"/>
                <a:satMod val="400000"/>
              </a:schemeClr>
            </a:duotone>
          </a:blip>
          <a:stretch>
            <a:fillRect/>
          </a:stretch>
        </p:blipFill>
        <p:spPr>
          <a:xfrm>
            <a:off x="7018218" y="8565345"/>
            <a:ext cx="812800" cy="812800"/>
          </a:xfrm>
          <a:prstGeom prst="rect">
            <a:avLst/>
          </a:prstGeom>
          <a:solidFill>
            <a:srgbClr val="5C644F"/>
          </a:solidFill>
          <a:ln>
            <a:solidFill>
              <a:schemeClr val="bg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1111" b="-61111"/>
            </a:stretch>
          </a:blipFill>
        </p:spPr>
        <p:txBody>
          <a:bodyPr/>
          <a:lstStyle/>
          <a:p>
            <a:endParaRPr lang="en-US"/>
          </a:p>
        </p:txBody>
      </p:sp>
      <p:grpSp>
        <p:nvGrpSpPr>
          <p:cNvPr id="3" name="Group 3"/>
          <p:cNvGrpSpPr/>
          <p:nvPr/>
        </p:nvGrpSpPr>
        <p:grpSpPr>
          <a:xfrm>
            <a:off x="-4168108" y="-6132634"/>
            <a:ext cx="25569824" cy="23046132"/>
            <a:chOff x="0" y="0"/>
            <a:chExt cx="34093098" cy="30728175"/>
          </a:xfrm>
        </p:grpSpPr>
        <p:sp>
          <p:nvSpPr>
            <p:cNvPr id="4" name="Freeform 4"/>
            <p:cNvSpPr/>
            <p:nvPr/>
          </p:nvSpPr>
          <p:spPr>
            <a:xfrm>
              <a:off x="12192172" y="1975537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5" name="Freeform 5"/>
            <p:cNvSpPr/>
            <p:nvPr/>
          </p:nvSpPr>
          <p:spPr>
            <a:xfrm>
              <a:off x="0" y="150348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6" name="Freeform 6"/>
            <p:cNvSpPr/>
            <p:nvPr/>
          </p:nvSpPr>
          <p:spPr>
            <a:xfrm>
              <a:off x="22338292" y="26904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7" name="Freeform 7"/>
            <p:cNvSpPr/>
            <p:nvPr/>
          </p:nvSpPr>
          <p:spPr>
            <a:xfrm rot="-662622">
              <a:off x="1120334" y="18336845"/>
              <a:ext cx="10177272" cy="10972800"/>
            </a:xfrm>
            <a:custGeom>
              <a:avLst/>
              <a:gdLst/>
              <a:ahLst/>
              <a:cxnLst/>
              <a:rect l="l" t="t" r="r" b="b"/>
              <a:pathLst>
                <a:path w="10177272" h="10972800">
                  <a:moveTo>
                    <a:pt x="0" y="0"/>
                  </a:moveTo>
                  <a:lnTo>
                    <a:pt x="10177272" y="0"/>
                  </a:lnTo>
                  <a:lnTo>
                    <a:pt x="10177272" y="10972800"/>
                  </a:lnTo>
                  <a:lnTo>
                    <a:pt x="0" y="10972800"/>
                  </a:lnTo>
                  <a:lnTo>
                    <a:pt x="0" y="0"/>
                  </a:lnTo>
                  <a:close/>
                </a:path>
              </a:pathLst>
            </a:custGeom>
            <a:blipFill>
              <a:blip r:embed="rId6"/>
              <a:stretch>
                <a:fillRect/>
              </a:stretch>
            </a:blipFill>
          </p:spPr>
          <p:txBody>
            <a:bodyPr/>
            <a:lstStyle/>
            <a:p>
              <a:endParaRPr lang="en-US"/>
            </a:p>
          </p:txBody>
        </p:sp>
        <p:sp>
          <p:nvSpPr>
            <p:cNvPr id="8" name="Freeform 8"/>
            <p:cNvSpPr/>
            <p:nvPr/>
          </p:nvSpPr>
          <p:spPr>
            <a:xfrm>
              <a:off x="24999145" y="3503245"/>
              <a:ext cx="8073649" cy="8297668"/>
            </a:xfrm>
            <a:custGeom>
              <a:avLst/>
              <a:gdLst/>
              <a:ahLst/>
              <a:cxnLst/>
              <a:rect l="l" t="t" r="r" b="b"/>
              <a:pathLst>
                <a:path w="8073649" h="8297668">
                  <a:moveTo>
                    <a:pt x="0" y="0"/>
                  </a:moveTo>
                  <a:lnTo>
                    <a:pt x="8073649" y="0"/>
                  </a:lnTo>
                  <a:lnTo>
                    <a:pt x="8073649" y="8297668"/>
                  </a:lnTo>
                  <a:lnTo>
                    <a:pt x="0" y="8297668"/>
                  </a:lnTo>
                  <a:lnTo>
                    <a:pt x="0" y="0"/>
                  </a:lnTo>
                  <a:close/>
                </a:path>
              </a:pathLst>
            </a:custGeom>
            <a:blipFill>
              <a:blip r:embed="rId7"/>
              <a:stretch>
                <a:fillRect/>
              </a:stretch>
            </a:blipFill>
          </p:spPr>
          <p:txBody>
            <a:bodyPr/>
            <a:lstStyle/>
            <a:p>
              <a:endParaRPr lang="en-US"/>
            </a:p>
          </p:txBody>
        </p:sp>
        <p:sp>
          <p:nvSpPr>
            <p:cNvPr id="9" name="Freeform 9"/>
            <p:cNvSpPr/>
            <p:nvPr/>
          </p:nvSpPr>
          <p:spPr>
            <a:xfrm>
              <a:off x="1685204" y="2165679"/>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0" name="Freeform 10"/>
            <p:cNvSpPr/>
            <p:nvPr/>
          </p:nvSpPr>
          <p:spPr>
            <a:xfrm>
              <a:off x="4047491" y="5486400"/>
              <a:ext cx="7250116" cy="7008445"/>
            </a:xfrm>
            <a:custGeom>
              <a:avLst/>
              <a:gdLst/>
              <a:ahLst/>
              <a:cxnLst/>
              <a:rect l="l" t="t" r="r" b="b"/>
              <a:pathLst>
                <a:path w="7250116" h="7008445">
                  <a:moveTo>
                    <a:pt x="0" y="0"/>
                  </a:moveTo>
                  <a:lnTo>
                    <a:pt x="7250115" y="0"/>
                  </a:lnTo>
                  <a:lnTo>
                    <a:pt x="7250115" y="7008445"/>
                  </a:lnTo>
                  <a:lnTo>
                    <a:pt x="0" y="7008445"/>
                  </a:lnTo>
                  <a:lnTo>
                    <a:pt x="0" y="0"/>
                  </a:lnTo>
                  <a:close/>
                </a:path>
              </a:pathLst>
            </a:custGeom>
            <a:blipFill>
              <a:blip r:embed="rId9"/>
              <a:stretch>
                <a:fillRect/>
              </a:stretch>
            </a:blipFill>
          </p:spPr>
          <p:txBody>
            <a:bodyPr/>
            <a:lstStyle/>
            <a:p>
              <a:endParaRPr lang="en-US"/>
            </a:p>
          </p:txBody>
        </p:sp>
        <p:sp>
          <p:nvSpPr>
            <p:cNvPr id="11" name="Freeform 11"/>
            <p:cNvSpPr/>
            <p:nvPr/>
          </p:nvSpPr>
          <p:spPr>
            <a:xfrm>
              <a:off x="23046655" y="15746045"/>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2" name="Freeform 12"/>
            <p:cNvSpPr/>
            <p:nvPr/>
          </p:nvSpPr>
          <p:spPr>
            <a:xfrm flipV="1">
              <a:off x="17112445" y="0"/>
              <a:ext cx="7886700" cy="10972800"/>
            </a:xfrm>
            <a:custGeom>
              <a:avLst/>
              <a:gdLst/>
              <a:ahLst/>
              <a:cxnLst/>
              <a:rect l="l" t="t" r="r" b="b"/>
              <a:pathLst>
                <a:path w="7886700" h="10972800">
                  <a:moveTo>
                    <a:pt x="0" y="10972800"/>
                  </a:moveTo>
                  <a:lnTo>
                    <a:pt x="7886700" y="10972800"/>
                  </a:lnTo>
                  <a:lnTo>
                    <a:pt x="7886700" y="0"/>
                  </a:lnTo>
                  <a:lnTo>
                    <a:pt x="0" y="0"/>
                  </a:lnTo>
                  <a:lnTo>
                    <a:pt x="0" y="10972800"/>
                  </a:lnTo>
                  <a:close/>
                </a:path>
              </a:pathLst>
            </a:custGeom>
            <a:blipFill>
              <a:blip r:embed="rId10"/>
              <a:stretch>
                <a:fillRect/>
              </a:stretch>
            </a:blipFill>
          </p:spPr>
          <p:txBody>
            <a:bodyPr/>
            <a:lstStyle/>
            <a:p>
              <a:endParaRPr lang="en-US"/>
            </a:p>
          </p:txBody>
        </p:sp>
        <p:sp>
          <p:nvSpPr>
            <p:cNvPr id="13" name="Freeform 13"/>
            <p:cNvSpPr/>
            <p:nvPr/>
          </p:nvSpPr>
          <p:spPr>
            <a:xfrm flipH="1">
              <a:off x="9862777" y="19210012"/>
              <a:ext cx="7886700" cy="10972800"/>
            </a:xfrm>
            <a:custGeom>
              <a:avLst/>
              <a:gdLst/>
              <a:ahLst/>
              <a:cxnLst/>
              <a:rect l="l" t="t" r="r" b="b"/>
              <a:pathLst>
                <a:path w="7886700" h="10972800">
                  <a:moveTo>
                    <a:pt x="7886700" y="0"/>
                  </a:moveTo>
                  <a:lnTo>
                    <a:pt x="0" y="0"/>
                  </a:lnTo>
                  <a:lnTo>
                    <a:pt x="0" y="10972800"/>
                  </a:lnTo>
                  <a:lnTo>
                    <a:pt x="7886700" y="10972800"/>
                  </a:lnTo>
                  <a:lnTo>
                    <a:pt x="7886700" y="0"/>
                  </a:lnTo>
                  <a:close/>
                </a:path>
              </a:pathLst>
            </a:custGeom>
            <a:blipFill>
              <a:blip r:embed="rId10"/>
              <a:stretch>
                <a:fillRect/>
              </a:stretch>
            </a:blipFill>
          </p:spPr>
          <p:txBody>
            <a:bodyPr/>
            <a:lstStyle/>
            <a:p>
              <a:endParaRPr lang="en-US"/>
            </a:p>
          </p:txBody>
        </p:sp>
        <p:sp>
          <p:nvSpPr>
            <p:cNvPr id="14" name="Freeform 14"/>
            <p:cNvSpPr/>
            <p:nvPr/>
          </p:nvSpPr>
          <p:spPr>
            <a:xfrm rot="-3035573" flipH="1" flipV="1">
              <a:off x="23722071" y="18189131"/>
              <a:ext cx="7250116" cy="7008445"/>
            </a:xfrm>
            <a:custGeom>
              <a:avLst/>
              <a:gdLst/>
              <a:ahLst/>
              <a:cxnLst/>
              <a:rect l="l" t="t" r="r" b="b"/>
              <a:pathLst>
                <a:path w="7250116" h="7008445">
                  <a:moveTo>
                    <a:pt x="7250116" y="7008445"/>
                  </a:moveTo>
                  <a:lnTo>
                    <a:pt x="0" y="7008445"/>
                  </a:lnTo>
                  <a:lnTo>
                    <a:pt x="0" y="0"/>
                  </a:lnTo>
                  <a:lnTo>
                    <a:pt x="7250116" y="0"/>
                  </a:lnTo>
                  <a:lnTo>
                    <a:pt x="7250116" y="7008445"/>
                  </a:lnTo>
                  <a:close/>
                </a:path>
              </a:pathLst>
            </a:custGeom>
            <a:blipFill>
              <a:blip r:embed="rId9"/>
              <a:stretch>
                <a:fillRect/>
              </a:stretch>
            </a:blipFill>
          </p:spPr>
          <p:txBody>
            <a:bodyPr/>
            <a:lstStyle/>
            <a:p>
              <a:endParaRPr lang="en-US"/>
            </a:p>
          </p:txBody>
        </p:sp>
      </p:grpSp>
      <p:grpSp>
        <p:nvGrpSpPr>
          <p:cNvPr id="15" name="Group 15"/>
          <p:cNvGrpSpPr/>
          <p:nvPr/>
        </p:nvGrpSpPr>
        <p:grpSpPr>
          <a:xfrm>
            <a:off x="97723" y="2639060"/>
            <a:ext cx="11805468" cy="6847712"/>
            <a:chOff x="0" y="0"/>
            <a:chExt cx="15740625" cy="9130282"/>
          </a:xfrm>
        </p:grpSpPr>
        <p:grpSp>
          <p:nvGrpSpPr>
            <p:cNvPr id="16" name="Group 16"/>
            <p:cNvGrpSpPr>
              <a:grpSpLocks noChangeAspect="1"/>
            </p:cNvGrpSpPr>
            <p:nvPr/>
          </p:nvGrpSpPr>
          <p:grpSpPr>
            <a:xfrm>
              <a:off x="0" y="0"/>
              <a:ext cx="15740625" cy="9130282"/>
              <a:chOff x="0" y="0"/>
              <a:chExt cx="14215872" cy="8245856"/>
            </a:xfrm>
          </p:grpSpPr>
          <p:sp>
            <p:nvSpPr>
              <p:cNvPr id="17" name="Freeform 17"/>
              <p:cNvSpPr/>
              <p:nvPr/>
            </p:nvSpPr>
            <p:spPr>
              <a:xfrm>
                <a:off x="0" y="0"/>
                <a:ext cx="14215872" cy="8245856"/>
              </a:xfrm>
              <a:custGeom>
                <a:avLst/>
                <a:gdLst/>
                <a:ahLst/>
                <a:cxnLst/>
                <a:rect l="l" t="t" r="r" b="b"/>
                <a:pathLst>
                  <a:path w="14215872" h="8245856">
                    <a:moveTo>
                      <a:pt x="0" y="0"/>
                    </a:moveTo>
                    <a:lnTo>
                      <a:pt x="14215872" y="0"/>
                    </a:lnTo>
                    <a:lnTo>
                      <a:pt x="14215872" y="8245856"/>
                    </a:lnTo>
                    <a:lnTo>
                      <a:pt x="0" y="8245856"/>
                    </a:lnTo>
                    <a:lnTo>
                      <a:pt x="0" y="0"/>
                    </a:lnTo>
                    <a:close/>
                  </a:path>
                </a:pathLst>
              </a:custGeom>
              <a:blipFill>
                <a:blip r:embed="rId11"/>
                <a:stretch>
                  <a:fillRect/>
                </a:stretch>
              </a:blipFill>
            </p:spPr>
            <p:txBody>
              <a:bodyPr/>
              <a:lstStyle/>
              <a:p>
                <a:endParaRPr lang="en-US"/>
              </a:p>
            </p:txBody>
          </p:sp>
        </p:grpSp>
        <p:grpSp>
          <p:nvGrpSpPr>
            <p:cNvPr id="18" name="Group 18"/>
            <p:cNvGrpSpPr>
              <a:grpSpLocks noChangeAspect="1"/>
            </p:cNvGrpSpPr>
            <p:nvPr/>
          </p:nvGrpSpPr>
          <p:grpSpPr>
            <a:xfrm>
              <a:off x="1748789" y="185996"/>
              <a:ext cx="12243046" cy="7925681"/>
              <a:chOff x="0" y="0"/>
              <a:chExt cx="11021225" cy="7134720"/>
            </a:xfrm>
          </p:grpSpPr>
          <p:sp>
            <p:nvSpPr>
              <p:cNvPr id="19" name="Freeform 19"/>
              <p:cNvSpPr/>
              <p:nvPr/>
            </p:nvSpPr>
            <p:spPr>
              <a:xfrm>
                <a:off x="0" y="0"/>
                <a:ext cx="11021187" cy="7134733"/>
              </a:xfrm>
              <a:custGeom>
                <a:avLst/>
                <a:gdLst/>
                <a:ahLst/>
                <a:cxnLst/>
                <a:rect l="l" t="t" r="r" b="b"/>
                <a:pathLst>
                  <a:path w="11021187" h="7134733">
                    <a:moveTo>
                      <a:pt x="128397" y="0"/>
                    </a:moveTo>
                    <a:cubicBezTo>
                      <a:pt x="57404" y="0"/>
                      <a:pt x="0" y="57404"/>
                      <a:pt x="0" y="128397"/>
                    </a:cubicBezTo>
                    <a:lnTo>
                      <a:pt x="0" y="7134733"/>
                    </a:lnTo>
                    <a:lnTo>
                      <a:pt x="11021187" y="7134733"/>
                    </a:lnTo>
                    <a:lnTo>
                      <a:pt x="11021187" y="128397"/>
                    </a:lnTo>
                    <a:cubicBezTo>
                      <a:pt x="11021187" y="57404"/>
                      <a:pt x="10963783" y="0"/>
                      <a:pt x="10892917" y="0"/>
                    </a:cubicBezTo>
                    <a:lnTo>
                      <a:pt x="6132703" y="0"/>
                    </a:lnTo>
                    <a:cubicBezTo>
                      <a:pt x="6115431" y="0"/>
                      <a:pt x="6101461" y="13970"/>
                      <a:pt x="6101461" y="31242"/>
                    </a:cubicBezTo>
                    <a:lnTo>
                      <a:pt x="6101461" y="141097"/>
                    </a:lnTo>
                    <a:cubicBezTo>
                      <a:pt x="6101461" y="183642"/>
                      <a:pt x="6066917" y="218186"/>
                      <a:pt x="6024372" y="218186"/>
                    </a:cubicBezTo>
                    <a:lnTo>
                      <a:pt x="5000752" y="218186"/>
                    </a:lnTo>
                    <a:cubicBezTo>
                      <a:pt x="4958207" y="218186"/>
                      <a:pt x="4923663" y="183642"/>
                      <a:pt x="4923663" y="141097"/>
                    </a:cubicBezTo>
                    <a:lnTo>
                      <a:pt x="4923663" y="31242"/>
                    </a:lnTo>
                    <a:cubicBezTo>
                      <a:pt x="4923663" y="13970"/>
                      <a:pt x="4909693" y="0"/>
                      <a:pt x="4892421" y="0"/>
                    </a:cubicBezTo>
                    <a:close/>
                  </a:path>
                </a:pathLst>
              </a:custGeom>
              <a:blipFill>
                <a:blip r:embed="rId12"/>
                <a:stretch>
                  <a:fillRect l="-1789" r="-1789"/>
                </a:stretch>
              </a:blipFill>
            </p:spPr>
            <p:txBody>
              <a:bodyPr/>
              <a:lstStyle/>
              <a:p>
                <a:endParaRPr lang="en-US"/>
              </a:p>
            </p:txBody>
          </p:sp>
        </p:grpSp>
      </p:grpSp>
      <p:grpSp>
        <p:nvGrpSpPr>
          <p:cNvPr id="20" name="Group 20"/>
          <p:cNvGrpSpPr/>
          <p:nvPr/>
        </p:nvGrpSpPr>
        <p:grpSpPr>
          <a:xfrm>
            <a:off x="12117260" y="831625"/>
            <a:ext cx="5545108" cy="8844855"/>
            <a:chOff x="0" y="0"/>
            <a:chExt cx="7393478" cy="11793140"/>
          </a:xfrm>
        </p:grpSpPr>
        <p:grpSp>
          <p:nvGrpSpPr>
            <p:cNvPr id="21" name="Group 21"/>
            <p:cNvGrpSpPr/>
            <p:nvPr/>
          </p:nvGrpSpPr>
          <p:grpSpPr>
            <a:xfrm>
              <a:off x="0" y="1029176"/>
              <a:ext cx="7393478" cy="10763964"/>
              <a:chOff x="0" y="0"/>
              <a:chExt cx="2001697" cy="2914217"/>
            </a:xfrm>
          </p:grpSpPr>
          <p:sp>
            <p:nvSpPr>
              <p:cNvPr id="22" name="Freeform 22"/>
              <p:cNvSpPr/>
              <p:nvPr/>
            </p:nvSpPr>
            <p:spPr>
              <a:xfrm>
                <a:off x="0" y="0"/>
                <a:ext cx="2001697" cy="2914217"/>
              </a:xfrm>
              <a:custGeom>
                <a:avLst/>
                <a:gdLst/>
                <a:ahLst/>
                <a:cxnLst/>
                <a:rect l="l" t="t" r="r" b="b"/>
                <a:pathLst>
                  <a:path w="2001697" h="2914217">
                    <a:moveTo>
                      <a:pt x="27923" y="0"/>
                    </a:moveTo>
                    <a:lnTo>
                      <a:pt x="1973774" y="0"/>
                    </a:lnTo>
                    <a:cubicBezTo>
                      <a:pt x="1981179" y="0"/>
                      <a:pt x="1988282" y="2942"/>
                      <a:pt x="1993518" y="8179"/>
                    </a:cubicBezTo>
                    <a:cubicBezTo>
                      <a:pt x="1998755" y="13415"/>
                      <a:pt x="2001697" y="20518"/>
                      <a:pt x="2001697" y="27923"/>
                    </a:cubicBezTo>
                    <a:lnTo>
                      <a:pt x="2001697" y="2886293"/>
                    </a:lnTo>
                    <a:cubicBezTo>
                      <a:pt x="2001697" y="2893699"/>
                      <a:pt x="1998755" y="2900801"/>
                      <a:pt x="1993518" y="2906038"/>
                    </a:cubicBezTo>
                    <a:cubicBezTo>
                      <a:pt x="1988282" y="2911275"/>
                      <a:pt x="1981179" y="2914217"/>
                      <a:pt x="1973774" y="2914217"/>
                    </a:cubicBezTo>
                    <a:lnTo>
                      <a:pt x="27923" y="2914217"/>
                    </a:lnTo>
                    <a:cubicBezTo>
                      <a:pt x="12502" y="2914217"/>
                      <a:pt x="0" y="2901715"/>
                      <a:pt x="0" y="2886293"/>
                    </a:cubicBezTo>
                    <a:lnTo>
                      <a:pt x="0" y="27923"/>
                    </a:lnTo>
                    <a:cubicBezTo>
                      <a:pt x="0" y="20518"/>
                      <a:pt x="2942" y="13415"/>
                      <a:pt x="8179" y="8179"/>
                    </a:cubicBezTo>
                    <a:cubicBezTo>
                      <a:pt x="13415" y="2942"/>
                      <a:pt x="20518" y="0"/>
                      <a:pt x="27923" y="0"/>
                    </a:cubicBezTo>
                    <a:close/>
                  </a:path>
                </a:pathLst>
              </a:custGeom>
              <a:solidFill>
                <a:srgbClr val="FFFFFF"/>
              </a:solidFill>
            </p:spPr>
            <p:txBody>
              <a:bodyPr/>
              <a:lstStyle/>
              <a:p>
                <a:endParaRPr lang="en-US"/>
              </a:p>
            </p:txBody>
          </p:sp>
          <p:sp>
            <p:nvSpPr>
              <p:cNvPr id="23" name="TextBox 23"/>
              <p:cNvSpPr txBox="1"/>
              <p:nvPr/>
            </p:nvSpPr>
            <p:spPr>
              <a:xfrm>
                <a:off x="0" y="-38100"/>
                <a:ext cx="2001697" cy="295231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667563" y="0"/>
              <a:ext cx="2058352" cy="205835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6B7B5E"/>
                </a:solidFill>
                <a:prstDash val="solid"/>
                <a:miter/>
              </a:ln>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3138217" y="408596"/>
              <a:ext cx="1117044" cy="1241160"/>
            </a:xfrm>
            <a:custGeom>
              <a:avLst/>
              <a:gdLst/>
              <a:ahLst/>
              <a:cxnLst/>
              <a:rect l="l" t="t" r="r" b="b"/>
              <a:pathLst>
                <a:path w="1117044" h="1241160">
                  <a:moveTo>
                    <a:pt x="0" y="0"/>
                  </a:moveTo>
                  <a:lnTo>
                    <a:pt x="1117044" y="0"/>
                  </a:lnTo>
                  <a:lnTo>
                    <a:pt x="1117044" y="1241160"/>
                  </a:lnTo>
                  <a:lnTo>
                    <a:pt x="0" y="12411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8" name="TextBox 28"/>
            <p:cNvSpPr txBox="1"/>
            <p:nvPr/>
          </p:nvSpPr>
          <p:spPr>
            <a:xfrm>
              <a:off x="268712" y="2371813"/>
              <a:ext cx="6856053" cy="8419253"/>
            </a:xfrm>
            <a:prstGeom prst="rect">
              <a:avLst/>
            </a:prstGeom>
          </p:spPr>
          <p:txBody>
            <a:bodyPr lIns="0" tIns="0" rIns="0" bIns="0" rtlCol="0" anchor="t">
              <a:spAutoFit/>
            </a:bodyPr>
            <a:lstStyle/>
            <a:p>
              <a:pPr algn="ctr">
                <a:lnSpc>
                  <a:spcPts val="2659"/>
                </a:lnSpc>
              </a:pPr>
              <a:r>
                <a:rPr lang="en-US" sz="1899">
                  <a:solidFill>
                    <a:srgbClr val="000000"/>
                  </a:solidFill>
                  <a:latin typeface="Inter"/>
                  <a:ea typeface="Inter"/>
                  <a:cs typeface="Inter"/>
                  <a:sym typeface="Inter"/>
                </a:rPr>
                <a:t>This is for any and all date conversions needed within the workbook.</a:t>
              </a:r>
            </a:p>
            <a:p>
              <a:pPr algn="ctr">
                <a:lnSpc>
                  <a:spcPts val="2659"/>
                </a:lnSpc>
              </a:pPr>
              <a:endParaRPr lang="en-US" sz="1899">
                <a:solidFill>
                  <a:srgbClr val="000000"/>
                </a:solidFill>
                <a:latin typeface="Inter"/>
                <a:ea typeface="Inter"/>
                <a:cs typeface="Inter"/>
                <a:sym typeface="Inter"/>
              </a:endParaRPr>
            </a:p>
            <a:p>
              <a:pPr algn="ctr">
                <a:lnSpc>
                  <a:spcPts val="2659"/>
                </a:lnSpc>
              </a:pPr>
              <a:r>
                <a:rPr lang="en-US" sz="1899">
                  <a:solidFill>
                    <a:srgbClr val="000000"/>
                  </a:solidFill>
                  <a:latin typeface="Inter"/>
                  <a:ea typeface="Inter"/>
                  <a:cs typeface="Inter"/>
                  <a:sym typeface="Inter"/>
                </a:rPr>
                <a:t>Below the date converter there is an additional calculations part that allows you to convert between the following:</a:t>
              </a:r>
            </a:p>
            <a:p>
              <a:pPr algn="ctr">
                <a:lnSpc>
                  <a:spcPts val="2659"/>
                </a:lnSpc>
              </a:pPr>
              <a:endParaRPr lang="en-US" sz="1899">
                <a:solidFill>
                  <a:srgbClr val="000000"/>
                </a:solidFill>
                <a:latin typeface="Inter"/>
                <a:ea typeface="Inter"/>
                <a:cs typeface="Inter"/>
                <a:sym typeface="Inter"/>
              </a:endParaRPr>
            </a:p>
            <a:p>
              <a:pPr marL="410209" lvl="1" indent="-205105" algn="l">
                <a:lnSpc>
                  <a:spcPts val="2659"/>
                </a:lnSpc>
                <a:buFont typeface="Arial"/>
                <a:buChar char="•"/>
              </a:pPr>
              <a:r>
                <a:rPr lang="en-US" sz="1899">
                  <a:solidFill>
                    <a:srgbClr val="000000"/>
                  </a:solidFill>
                  <a:latin typeface="Inter"/>
                  <a:ea typeface="Inter"/>
                  <a:cs typeface="Inter"/>
                  <a:sym typeface="Inter"/>
                </a:rPr>
                <a:t>Days</a:t>
              </a:r>
            </a:p>
            <a:p>
              <a:pPr marL="410209" lvl="1" indent="-205105" algn="l">
                <a:lnSpc>
                  <a:spcPts val="2659"/>
                </a:lnSpc>
                <a:buFont typeface="Arial"/>
                <a:buChar char="•"/>
              </a:pPr>
              <a:r>
                <a:rPr lang="en-US" sz="1899">
                  <a:solidFill>
                    <a:srgbClr val="000000"/>
                  </a:solidFill>
                  <a:latin typeface="Inter"/>
                  <a:ea typeface="Inter"/>
                  <a:cs typeface="Inter"/>
                  <a:sym typeface="Inter"/>
                </a:rPr>
                <a:t>Weeks</a:t>
              </a:r>
            </a:p>
            <a:p>
              <a:pPr marL="410209" lvl="1" indent="-205105" algn="l">
                <a:lnSpc>
                  <a:spcPts val="2659"/>
                </a:lnSpc>
                <a:buFont typeface="Arial"/>
                <a:buChar char="•"/>
              </a:pPr>
              <a:r>
                <a:rPr lang="en-US" sz="1899">
                  <a:solidFill>
                    <a:srgbClr val="000000"/>
                  </a:solidFill>
                  <a:latin typeface="Inter"/>
                  <a:ea typeface="Inter"/>
                  <a:cs typeface="Inter"/>
                  <a:sym typeface="Inter"/>
                </a:rPr>
                <a:t>Months</a:t>
              </a:r>
            </a:p>
            <a:p>
              <a:pPr marL="410209" lvl="1" indent="-205105" algn="l">
                <a:lnSpc>
                  <a:spcPts val="2659"/>
                </a:lnSpc>
                <a:buFont typeface="Arial"/>
                <a:buChar char="•"/>
              </a:pPr>
              <a:r>
                <a:rPr lang="en-US" sz="1899">
                  <a:solidFill>
                    <a:srgbClr val="000000"/>
                  </a:solidFill>
                  <a:latin typeface="Inter"/>
                  <a:ea typeface="Inter"/>
                  <a:cs typeface="Inter"/>
                  <a:sym typeface="Inter"/>
                </a:rPr>
                <a:t>Years</a:t>
              </a:r>
            </a:p>
            <a:p>
              <a:pPr algn="l">
                <a:lnSpc>
                  <a:spcPts val="2659"/>
                </a:lnSpc>
              </a:pPr>
              <a:endParaRPr lang="en-US" sz="1899">
                <a:solidFill>
                  <a:srgbClr val="000000"/>
                </a:solidFill>
                <a:latin typeface="Inter"/>
                <a:ea typeface="Inter"/>
                <a:cs typeface="Inter"/>
                <a:sym typeface="Inter"/>
              </a:endParaRPr>
            </a:p>
            <a:p>
              <a:pPr algn="ctr">
                <a:lnSpc>
                  <a:spcPts val="2659"/>
                </a:lnSpc>
              </a:pPr>
              <a:r>
                <a:rPr lang="en-US" sz="1899" b="1">
                  <a:solidFill>
                    <a:srgbClr val="000000"/>
                  </a:solidFill>
                  <a:latin typeface="Inter Bold"/>
                  <a:ea typeface="Inter Bold"/>
                  <a:cs typeface="Inter Bold"/>
                  <a:sym typeface="Inter Bold"/>
                </a:rPr>
                <a:t>IMPORTANT NOTE:</a:t>
              </a:r>
              <a:r>
                <a:rPr lang="en-US" sz="1899">
                  <a:solidFill>
                    <a:srgbClr val="000000"/>
                  </a:solidFill>
                  <a:latin typeface="Inter"/>
                  <a:ea typeface="Inter"/>
                  <a:cs typeface="Inter"/>
                  <a:sym typeface="Inter"/>
                </a:rPr>
                <a:t> For proper use of these additional calculations make use of the comments added to guide you from what to what your converting.</a:t>
              </a:r>
            </a:p>
            <a:p>
              <a:pPr algn="ctr">
                <a:lnSpc>
                  <a:spcPts val="2659"/>
                </a:lnSpc>
              </a:pPr>
              <a:endParaRPr lang="en-US" sz="1899">
                <a:solidFill>
                  <a:srgbClr val="000000"/>
                </a:solidFill>
                <a:latin typeface="Inter"/>
                <a:ea typeface="Inter"/>
                <a:cs typeface="Inter"/>
                <a:sym typeface="Inter"/>
              </a:endParaRPr>
            </a:p>
            <a:p>
              <a:pPr algn="ctr">
                <a:lnSpc>
                  <a:spcPts val="2659"/>
                </a:lnSpc>
                <a:spcBef>
                  <a:spcPct val="0"/>
                </a:spcBef>
              </a:pPr>
              <a:r>
                <a:rPr lang="en-US" sz="1899">
                  <a:solidFill>
                    <a:srgbClr val="000000"/>
                  </a:solidFill>
                  <a:latin typeface="Inter"/>
                  <a:ea typeface="Inter"/>
                  <a:cs typeface="Inter"/>
                  <a:sym typeface="Inter"/>
                </a:rPr>
                <a:t>The navigation toggle for sheet navigation within the workbook is also available here.</a:t>
              </a:r>
            </a:p>
          </p:txBody>
        </p:sp>
      </p:grpSp>
      <p:sp>
        <p:nvSpPr>
          <p:cNvPr id="29" name="TextBox 29"/>
          <p:cNvSpPr txBox="1"/>
          <p:nvPr/>
        </p:nvSpPr>
        <p:spPr>
          <a:xfrm>
            <a:off x="1201264" y="866074"/>
            <a:ext cx="9598386" cy="1322466"/>
          </a:xfrm>
          <a:prstGeom prst="rect">
            <a:avLst/>
          </a:prstGeom>
        </p:spPr>
        <p:txBody>
          <a:bodyPr lIns="0" tIns="0" rIns="0" bIns="0" rtlCol="0" anchor="t">
            <a:spAutoFit/>
          </a:bodyPr>
          <a:lstStyle/>
          <a:p>
            <a:pPr algn="ctr">
              <a:lnSpc>
                <a:spcPts val="10802"/>
              </a:lnSpc>
            </a:pPr>
            <a:r>
              <a:rPr lang="en-US" sz="7716" dirty="0">
                <a:ln w="28575">
                  <a:solidFill>
                    <a:schemeClr val="tx1"/>
                  </a:solidFill>
                </a:ln>
                <a:solidFill>
                  <a:srgbClr val="97AB8B"/>
                </a:solidFill>
                <a:latin typeface="Rubik One"/>
                <a:ea typeface="Rubik One"/>
                <a:cs typeface="Rubik One"/>
                <a:sym typeface="Rubik One"/>
              </a:rPr>
              <a:t>DATE CONVERTER</a:t>
            </a:r>
          </a:p>
        </p:txBody>
      </p:sp>
      <p:pic>
        <p:nvPicPr>
          <p:cNvPr id="30" name="Audio Recording 19 Aug 2025 at 1:29:02 AM">
            <a:hlinkClick r:id="" action="ppaction://media"/>
            <a:extLst>
              <a:ext uri="{FF2B5EF4-FFF2-40B4-BE49-F238E27FC236}">
                <a16:creationId xmlns:a16="http://schemas.microsoft.com/office/drawing/2014/main" id="{F2F10E4A-A56F-E0EC-6DF4-7920B0FB9A30}"/>
              </a:ext>
            </a:extLst>
          </p:cNvPr>
          <p:cNvPicPr>
            <a:picLocks noChangeAspect="1"/>
          </p:cNvPicPr>
          <p:nvPr>
            <a:audioFile r:link="rId2"/>
            <p:extLst>
              <p:ext uri="{DAA4B4D4-6D71-4841-9C94-3DE7FCFB9230}">
                <p14:media xmlns:p14="http://schemas.microsoft.com/office/powerpoint/2010/main" r:embed="rId1"/>
              </p:ext>
            </p:extLst>
          </p:nvPr>
        </p:nvPicPr>
        <p:blipFill>
          <a:blip r:embed="rId15">
            <a:duotone>
              <a:prstClr val="black"/>
              <a:schemeClr val="accent1">
                <a:tint val="45000"/>
                <a:satMod val="400000"/>
              </a:schemeClr>
            </a:duotone>
          </a:blip>
          <a:stretch>
            <a:fillRect/>
          </a:stretch>
        </p:blipFill>
        <p:spPr>
          <a:xfrm>
            <a:off x="125291" y="1115123"/>
            <a:ext cx="812800" cy="812800"/>
          </a:xfrm>
          <a:prstGeom prst="rect">
            <a:avLst/>
          </a:prstGeom>
          <a:solidFill>
            <a:srgbClr val="5C644F"/>
          </a:solidFill>
          <a:ln>
            <a:solidFill>
              <a:schemeClr val="bg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1111" b="-61111"/>
            </a:stretch>
          </a:blipFill>
        </p:spPr>
        <p:txBody>
          <a:bodyPr/>
          <a:lstStyle/>
          <a:p>
            <a:endParaRPr lang="en-US"/>
          </a:p>
        </p:txBody>
      </p:sp>
      <p:grpSp>
        <p:nvGrpSpPr>
          <p:cNvPr id="3" name="Group 3"/>
          <p:cNvGrpSpPr/>
          <p:nvPr/>
        </p:nvGrpSpPr>
        <p:grpSpPr>
          <a:xfrm>
            <a:off x="-4168108" y="-6132634"/>
            <a:ext cx="25569824" cy="23046132"/>
            <a:chOff x="0" y="0"/>
            <a:chExt cx="34093098" cy="30728175"/>
          </a:xfrm>
        </p:grpSpPr>
        <p:sp>
          <p:nvSpPr>
            <p:cNvPr id="4" name="Freeform 4"/>
            <p:cNvSpPr/>
            <p:nvPr/>
          </p:nvSpPr>
          <p:spPr>
            <a:xfrm>
              <a:off x="12192172" y="1975537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5" name="Freeform 5"/>
            <p:cNvSpPr/>
            <p:nvPr/>
          </p:nvSpPr>
          <p:spPr>
            <a:xfrm>
              <a:off x="0" y="150348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6" name="Freeform 6"/>
            <p:cNvSpPr/>
            <p:nvPr/>
          </p:nvSpPr>
          <p:spPr>
            <a:xfrm>
              <a:off x="22338292" y="26904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7" name="Freeform 7"/>
            <p:cNvSpPr/>
            <p:nvPr/>
          </p:nvSpPr>
          <p:spPr>
            <a:xfrm rot="-662622">
              <a:off x="1120334" y="18336845"/>
              <a:ext cx="10177272" cy="10972800"/>
            </a:xfrm>
            <a:custGeom>
              <a:avLst/>
              <a:gdLst/>
              <a:ahLst/>
              <a:cxnLst/>
              <a:rect l="l" t="t" r="r" b="b"/>
              <a:pathLst>
                <a:path w="10177272" h="10972800">
                  <a:moveTo>
                    <a:pt x="0" y="0"/>
                  </a:moveTo>
                  <a:lnTo>
                    <a:pt x="10177272" y="0"/>
                  </a:lnTo>
                  <a:lnTo>
                    <a:pt x="10177272" y="10972800"/>
                  </a:lnTo>
                  <a:lnTo>
                    <a:pt x="0" y="10972800"/>
                  </a:lnTo>
                  <a:lnTo>
                    <a:pt x="0" y="0"/>
                  </a:lnTo>
                  <a:close/>
                </a:path>
              </a:pathLst>
            </a:custGeom>
            <a:blipFill>
              <a:blip r:embed="rId6"/>
              <a:stretch>
                <a:fillRect/>
              </a:stretch>
            </a:blipFill>
          </p:spPr>
          <p:txBody>
            <a:bodyPr/>
            <a:lstStyle/>
            <a:p>
              <a:endParaRPr lang="en-US"/>
            </a:p>
          </p:txBody>
        </p:sp>
        <p:sp>
          <p:nvSpPr>
            <p:cNvPr id="8" name="Freeform 8"/>
            <p:cNvSpPr/>
            <p:nvPr/>
          </p:nvSpPr>
          <p:spPr>
            <a:xfrm>
              <a:off x="24999145" y="3503245"/>
              <a:ext cx="8073649" cy="8297668"/>
            </a:xfrm>
            <a:custGeom>
              <a:avLst/>
              <a:gdLst/>
              <a:ahLst/>
              <a:cxnLst/>
              <a:rect l="l" t="t" r="r" b="b"/>
              <a:pathLst>
                <a:path w="8073649" h="8297668">
                  <a:moveTo>
                    <a:pt x="0" y="0"/>
                  </a:moveTo>
                  <a:lnTo>
                    <a:pt x="8073649" y="0"/>
                  </a:lnTo>
                  <a:lnTo>
                    <a:pt x="8073649" y="8297668"/>
                  </a:lnTo>
                  <a:lnTo>
                    <a:pt x="0" y="8297668"/>
                  </a:lnTo>
                  <a:lnTo>
                    <a:pt x="0" y="0"/>
                  </a:lnTo>
                  <a:close/>
                </a:path>
              </a:pathLst>
            </a:custGeom>
            <a:blipFill>
              <a:blip r:embed="rId7"/>
              <a:stretch>
                <a:fillRect/>
              </a:stretch>
            </a:blipFill>
          </p:spPr>
          <p:txBody>
            <a:bodyPr/>
            <a:lstStyle/>
            <a:p>
              <a:endParaRPr lang="en-US"/>
            </a:p>
          </p:txBody>
        </p:sp>
        <p:sp>
          <p:nvSpPr>
            <p:cNvPr id="9" name="Freeform 9"/>
            <p:cNvSpPr/>
            <p:nvPr/>
          </p:nvSpPr>
          <p:spPr>
            <a:xfrm>
              <a:off x="1685204" y="2165679"/>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0" name="Freeform 10"/>
            <p:cNvSpPr/>
            <p:nvPr/>
          </p:nvSpPr>
          <p:spPr>
            <a:xfrm>
              <a:off x="4047491" y="5486400"/>
              <a:ext cx="7250116" cy="7008445"/>
            </a:xfrm>
            <a:custGeom>
              <a:avLst/>
              <a:gdLst/>
              <a:ahLst/>
              <a:cxnLst/>
              <a:rect l="l" t="t" r="r" b="b"/>
              <a:pathLst>
                <a:path w="7250116" h="7008445">
                  <a:moveTo>
                    <a:pt x="0" y="0"/>
                  </a:moveTo>
                  <a:lnTo>
                    <a:pt x="7250115" y="0"/>
                  </a:lnTo>
                  <a:lnTo>
                    <a:pt x="7250115" y="7008445"/>
                  </a:lnTo>
                  <a:lnTo>
                    <a:pt x="0" y="7008445"/>
                  </a:lnTo>
                  <a:lnTo>
                    <a:pt x="0" y="0"/>
                  </a:lnTo>
                  <a:close/>
                </a:path>
              </a:pathLst>
            </a:custGeom>
            <a:blipFill>
              <a:blip r:embed="rId9"/>
              <a:stretch>
                <a:fillRect/>
              </a:stretch>
            </a:blipFill>
          </p:spPr>
          <p:txBody>
            <a:bodyPr/>
            <a:lstStyle/>
            <a:p>
              <a:endParaRPr lang="en-US"/>
            </a:p>
          </p:txBody>
        </p:sp>
        <p:sp>
          <p:nvSpPr>
            <p:cNvPr id="11" name="Freeform 11"/>
            <p:cNvSpPr/>
            <p:nvPr/>
          </p:nvSpPr>
          <p:spPr>
            <a:xfrm>
              <a:off x="23046655" y="15746045"/>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2" name="Freeform 12"/>
            <p:cNvSpPr/>
            <p:nvPr/>
          </p:nvSpPr>
          <p:spPr>
            <a:xfrm flipV="1">
              <a:off x="17112445" y="0"/>
              <a:ext cx="7886700" cy="10972800"/>
            </a:xfrm>
            <a:custGeom>
              <a:avLst/>
              <a:gdLst/>
              <a:ahLst/>
              <a:cxnLst/>
              <a:rect l="l" t="t" r="r" b="b"/>
              <a:pathLst>
                <a:path w="7886700" h="10972800">
                  <a:moveTo>
                    <a:pt x="0" y="10972800"/>
                  </a:moveTo>
                  <a:lnTo>
                    <a:pt x="7886700" y="10972800"/>
                  </a:lnTo>
                  <a:lnTo>
                    <a:pt x="7886700" y="0"/>
                  </a:lnTo>
                  <a:lnTo>
                    <a:pt x="0" y="0"/>
                  </a:lnTo>
                  <a:lnTo>
                    <a:pt x="0" y="10972800"/>
                  </a:lnTo>
                  <a:close/>
                </a:path>
              </a:pathLst>
            </a:custGeom>
            <a:blipFill>
              <a:blip r:embed="rId10"/>
              <a:stretch>
                <a:fillRect/>
              </a:stretch>
            </a:blipFill>
          </p:spPr>
          <p:txBody>
            <a:bodyPr/>
            <a:lstStyle/>
            <a:p>
              <a:endParaRPr lang="en-US"/>
            </a:p>
          </p:txBody>
        </p:sp>
        <p:sp>
          <p:nvSpPr>
            <p:cNvPr id="13" name="Freeform 13"/>
            <p:cNvSpPr/>
            <p:nvPr/>
          </p:nvSpPr>
          <p:spPr>
            <a:xfrm flipH="1">
              <a:off x="9862777" y="19210012"/>
              <a:ext cx="7886700" cy="10972800"/>
            </a:xfrm>
            <a:custGeom>
              <a:avLst/>
              <a:gdLst/>
              <a:ahLst/>
              <a:cxnLst/>
              <a:rect l="l" t="t" r="r" b="b"/>
              <a:pathLst>
                <a:path w="7886700" h="10972800">
                  <a:moveTo>
                    <a:pt x="7886700" y="0"/>
                  </a:moveTo>
                  <a:lnTo>
                    <a:pt x="0" y="0"/>
                  </a:lnTo>
                  <a:lnTo>
                    <a:pt x="0" y="10972800"/>
                  </a:lnTo>
                  <a:lnTo>
                    <a:pt x="7886700" y="10972800"/>
                  </a:lnTo>
                  <a:lnTo>
                    <a:pt x="7886700" y="0"/>
                  </a:lnTo>
                  <a:close/>
                </a:path>
              </a:pathLst>
            </a:custGeom>
            <a:blipFill>
              <a:blip r:embed="rId10"/>
              <a:stretch>
                <a:fillRect/>
              </a:stretch>
            </a:blipFill>
          </p:spPr>
          <p:txBody>
            <a:bodyPr/>
            <a:lstStyle/>
            <a:p>
              <a:endParaRPr lang="en-US"/>
            </a:p>
          </p:txBody>
        </p:sp>
        <p:sp>
          <p:nvSpPr>
            <p:cNvPr id="14" name="Freeform 14"/>
            <p:cNvSpPr/>
            <p:nvPr/>
          </p:nvSpPr>
          <p:spPr>
            <a:xfrm rot="-3035573" flipH="1" flipV="1">
              <a:off x="23722071" y="18189131"/>
              <a:ext cx="7250116" cy="7008445"/>
            </a:xfrm>
            <a:custGeom>
              <a:avLst/>
              <a:gdLst/>
              <a:ahLst/>
              <a:cxnLst/>
              <a:rect l="l" t="t" r="r" b="b"/>
              <a:pathLst>
                <a:path w="7250116" h="7008445">
                  <a:moveTo>
                    <a:pt x="7250116" y="7008445"/>
                  </a:moveTo>
                  <a:lnTo>
                    <a:pt x="0" y="7008445"/>
                  </a:lnTo>
                  <a:lnTo>
                    <a:pt x="0" y="0"/>
                  </a:lnTo>
                  <a:lnTo>
                    <a:pt x="7250116" y="0"/>
                  </a:lnTo>
                  <a:lnTo>
                    <a:pt x="7250116" y="7008445"/>
                  </a:lnTo>
                  <a:close/>
                </a:path>
              </a:pathLst>
            </a:custGeom>
            <a:blipFill>
              <a:blip r:embed="rId9"/>
              <a:stretch>
                <a:fillRect/>
              </a:stretch>
            </a:blipFill>
          </p:spPr>
          <p:txBody>
            <a:bodyPr/>
            <a:lstStyle/>
            <a:p>
              <a:endParaRPr lang="en-US"/>
            </a:p>
          </p:txBody>
        </p:sp>
      </p:grpSp>
      <p:grpSp>
        <p:nvGrpSpPr>
          <p:cNvPr id="15" name="Group 15"/>
          <p:cNvGrpSpPr/>
          <p:nvPr/>
        </p:nvGrpSpPr>
        <p:grpSpPr>
          <a:xfrm>
            <a:off x="5867393" y="861270"/>
            <a:ext cx="12299447" cy="7134242"/>
            <a:chOff x="0" y="0"/>
            <a:chExt cx="16399262" cy="9512322"/>
          </a:xfrm>
        </p:grpSpPr>
        <p:grpSp>
          <p:nvGrpSpPr>
            <p:cNvPr id="16" name="Group 16"/>
            <p:cNvGrpSpPr>
              <a:grpSpLocks noChangeAspect="1"/>
            </p:cNvGrpSpPr>
            <p:nvPr/>
          </p:nvGrpSpPr>
          <p:grpSpPr>
            <a:xfrm>
              <a:off x="0" y="0"/>
              <a:ext cx="16399262" cy="9512322"/>
              <a:chOff x="0" y="0"/>
              <a:chExt cx="14215872" cy="8245856"/>
            </a:xfrm>
          </p:grpSpPr>
          <p:sp>
            <p:nvSpPr>
              <p:cNvPr id="17" name="Freeform 17"/>
              <p:cNvSpPr/>
              <p:nvPr/>
            </p:nvSpPr>
            <p:spPr>
              <a:xfrm>
                <a:off x="0" y="0"/>
                <a:ext cx="14215872" cy="8245856"/>
              </a:xfrm>
              <a:custGeom>
                <a:avLst/>
                <a:gdLst/>
                <a:ahLst/>
                <a:cxnLst/>
                <a:rect l="l" t="t" r="r" b="b"/>
                <a:pathLst>
                  <a:path w="14215872" h="8245856">
                    <a:moveTo>
                      <a:pt x="0" y="0"/>
                    </a:moveTo>
                    <a:lnTo>
                      <a:pt x="14215872" y="0"/>
                    </a:lnTo>
                    <a:lnTo>
                      <a:pt x="14215872" y="8245856"/>
                    </a:lnTo>
                    <a:lnTo>
                      <a:pt x="0" y="8245856"/>
                    </a:lnTo>
                    <a:lnTo>
                      <a:pt x="0" y="0"/>
                    </a:lnTo>
                    <a:close/>
                  </a:path>
                </a:pathLst>
              </a:custGeom>
              <a:blipFill>
                <a:blip r:embed="rId11"/>
                <a:stretch>
                  <a:fillRect/>
                </a:stretch>
              </a:blipFill>
            </p:spPr>
            <p:txBody>
              <a:bodyPr/>
              <a:lstStyle/>
              <a:p>
                <a:endParaRPr lang="en-US"/>
              </a:p>
            </p:txBody>
          </p:sp>
        </p:grpSp>
        <p:grpSp>
          <p:nvGrpSpPr>
            <p:cNvPr id="18" name="Group 18"/>
            <p:cNvGrpSpPr>
              <a:grpSpLocks noChangeAspect="1"/>
            </p:cNvGrpSpPr>
            <p:nvPr/>
          </p:nvGrpSpPr>
          <p:grpSpPr>
            <a:xfrm>
              <a:off x="1821964" y="193779"/>
              <a:ext cx="12755334" cy="8257316"/>
              <a:chOff x="0" y="0"/>
              <a:chExt cx="11021225" cy="7134720"/>
            </a:xfrm>
          </p:grpSpPr>
          <p:sp>
            <p:nvSpPr>
              <p:cNvPr id="19" name="Freeform 19"/>
              <p:cNvSpPr/>
              <p:nvPr/>
            </p:nvSpPr>
            <p:spPr>
              <a:xfrm>
                <a:off x="0" y="0"/>
                <a:ext cx="11021187" cy="7134733"/>
              </a:xfrm>
              <a:custGeom>
                <a:avLst/>
                <a:gdLst/>
                <a:ahLst/>
                <a:cxnLst/>
                <a:rect l="l" t="t" r="r" b="b"/>
                <a:pathLst>
                  <a:path w="11021187" h="7134733">
                    <a:moveTo>
                      <a:pt x="128397" y="0"/>
                    </a:moveTo>
                    <a:cubicBezTo>
                      <a:pt x="57404" y="0"/>
                      <a:pt x="0" y="57404"/>
                      <a:pt x="0" y="128397"/>
                    </a:cubicBezTo>
                    <a:lnTo>
                      <a:pt x="0" y="7134733"/>
                    </a:lnTo>
                    <a:lnTo>
                      <a:pt x="11021187" y="7134733"/>
                    </a:lnTo>
                    <a:lnTo>
                      <a:pt x="11021187" y="128397"/>
                    </a:lnTo>
                    <a:cubicBezTo>
                      <a:pt x="11021187" y="57404"/>
                      <a:pt x="10963783" y="0"/>
                      <a:pt x="10892917" y="0"/>
                    </a:cubicBezTo>
                    <a:lnTo>
                      <a:pt x="6132703" y="0"/>
                    </a:lnTo>
                    <a:cubicBezTo>
                      <a:pt x="6115431" y="0"/>
                      <a:pt x="6101461" y="13970"/>
                      <a:pt x="6101461" y="31242"/>
                    </a:cubicBezTo>
                    <a:lnTo>
                      <a:pt x="6101461" y="141097"/>
                    </a:lnTo>
                    <a:cubicBezTo>
                      <a:pt x="6101461" y="183642"/>
                      <a:pt x="6066917" y="218186"/>
                      <a:pt x="6024372" y="218186"/>
                    </a:cubicBezTo>
                    <a:lnTo>
                      <a:pt x="5000752" y="218186"/>
                    </a:lnTo>
                    <a:cubicBezTo>
                      <a:pt x="4958207" y="218186"/>
                      <a:pt x="4923663" y="183642"/>
                      <a:pt x="4923663" y="141097"/>
                    </a:cubicBezTo>
                    <a:lnTo>
                      <a:pt x="4923663" y="31242"/>
                    </a:lnTo>
                    <a:cubicBezTo>
                      <a:pt x="4923663" y="13970"/>
                      <a:pt x="4909693" y="0"/>
                      <a:pt x="4892421" y="0"/>
                    </a:cubicBezTo>
                    <a:close/>
                  </a:path>
                </a:pathLst>
              </a:custGeom>
              <a:blipFill>
                <a:blip r:embed="rId12"/>
                <a:stretch>
                  <a:fillRect l="-1789" r="-1789"/>
                </a:stretch>
              </a:blipFill>
            </p:spPr>
            <p:txBody>
              <a:bodyPr/>
              <a:lstStyle/>
              <a:p>
                <a:endParaRPr lang="en-US"/>
              </a:p>
            </p:txBody>
          </p:sp>
        </p:grpSp>
      </p:grpSp>
      <p:grpSp>
        <p:nvGrpSpPr>
          <p:cNvPr id="20" name="Group 20"/>
          <p:cNvGrpSpPr/>
          <p:nvPr/>
        </p:nvGrpSpPr>
        <p:grpSpPr>
          <a:xfrm>
            <a:off x="217137" y="721072"/>
            <a:ext cx="5545108" cy="8885175"/>
            <a:chOff x="0" y="0"/>
            <a:chExt cx="7393478" cy="11846900"/>
          </a:xfrm>
        </p:grpSpPr>
        <p:grpSp>
          <p:nvGrpSpPr>
            <p:cNvPr id="21" name="Group 21"/>
            <p:cNvGrpSpPr/>
            <p:nvPr/>
          </p:nvGrpSpPr>
          <p:grpSpPr>
            <a:xfrm>
              <a:off x="0" y="1029176"/>
              <a:ext cx="7393478" cy="10763964"/>
              <a:chOff x="0" y="0"/>
              <a:chExt cx="2001697" cy="2914217"/>
            </a:xfrm>
          </p:grpSpPr>
          <p:sp>
            <p:nvSpPr>
              <p:cNvPr id="22" name="Freeform 22"/>
              <p:cNvSpPr/>
              <p:nvPr/>
            </p:nvSpPr>
            <p:spPr>
              <a:xfrm>
                <a:off x="0" y="0"/>
                <a:ext cx="2001697" cy="2914217"/>
              </a:xfrm>
              <a:custGeom>
                <a:avLst/>
                <a:gdLst/>
                <a:ahLst/>
                <a:cxnLst/>
                <a:rect l="l" t="t" r="r" b="b"/>
                <a:pathLst>
                  <a:path w="2001697" h="2914217">
                    <a:moveTo>
                      <a:pt x="27923" y="0"/>
                    </a:moveTo>
                    <a:lnTo>
                      <a:pt x="1973774" y="0"/>
                    </a:lnTo>
                    <a:cubicBezTo>
                      <a:pt x="1981179" y="0"/>
                      <a:pt x="1988282" y="2942"/>
                      <a:pt x="1993518" y="8179"/>
                    </a:cubicBezTo>
                    <a:cubicBezTo>
                      <a:pt x="1998755" y="13415"/>
                      <a:pt x="2001697" y="20518"/>
                      <a:pt x="2001697" y="27923"/>
                    </a:cubicBezTo>
                    <a:lnTo>
                      <a:pt x="2001697" y="2886293"/>
                    </a:lnTo>
                    <a:cubicBezTo>
                      <a:pt x="2001697" y="2893699"/>
                      <a:pt x="1998755" y="2900801"/>
                      <a:pt x="1993518" y="2906038"/>
                    </a:cubicBezTo>
                    <a:cubicBezTo>
                      <a:pt x="1988282" y="2911275"/>
                      <a:pt x="1981179" y="2914217"/>
                      <a:pt x="1973774" y="2914217"/>
                    </a:cubicBezTo>
                    <a:lnTo>
                      <a:pt x="27923" y="2914217"/>
                    </a:lnTo>
                    <a:cubicBezTo>
                      <a:pt x="12502" y="2914217"/>
                      <a:pt x="0" y="2901715"/>
                      <a:pt x="0" y="2886293"/>
                    </a:cubicBezTo>
                    <a:lnTo>
                      <a:pt x="0" y="27923"/>
                    </a:lnTo>
                    <a:cubicBezTo>
                      <a:pt x="0" y="20518"/>
                      <a:pt x="2942" y="13415"/>
                      <a:pt x="8179" y="8179"/>
                    </a:cubicBezTo>
                    <a:cubicBezTo>
                      <a:pt x="13415" y="2942"/>
                      <a:pt x="20518" y="0"/>
                      <a:pt x="27923" y="0"/>
                    </a:cubicBezTo>
                    <a:close/>
                  </a:path>
                </a:pathLst>
              </a:custGeom>
              <a:solidFill>
                <a:srgbClr val="FFFFFF"/>
              </a:solidFill>
            </p:spPr>
            <p:txBody>
              <a:bodyPr/>
              <a:lstStyle/>
              <a:p>
                <a:endParaRPr lang="en-US"/>
              </a:p>
            </p:txBody>
          </p:sp>
          <p:sp>
            <p:nvSpPr>
              <p:cNvPr id="23" name="TextBox 23"/>
              <p:cNvSpPr txBox="1"/>
              <p:nvPr/>
            </p:nvSpPr>
            <p:spPr>
              <a:xfrm>
                <a:off x="0" y="-38100"/>
                <a:ext cx="2001697" cy="295231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667563" y="0"/>
              <a:ext cx="2058352" cy="205835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6B7B5E"/>
                </a:solidFill>
                <a:prstDash val="solid"/>
                <a:miter/>
              </a:ln>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3053117" y="589113"/>
              <a:ext cx="1287243" cy="951354"/>
            </a:xfrm>
            <a:custGeom>
              <a:avLst/>
              <a:gdLst/>
              <a:ahLst/>
              <a:cxnLst/>
              <a:rect l="l" t="t" r="r" b="b"/>
              <a:pathLst>
                <a:path w="1287243" h="951354">
                  <a:moveTo>
                    <a:pt x="0" y="0"/>
                  </a:moveTo>
                  <a:lnTo>
                    <a:pt x="1287243" y="0"/>
                  </a:lnTo>
                  <a:lnTo>
                    <a:pt x="1287243" y="951355"/>
                  </a:lnTo>
                  <a:lnTo>
                    <a:pt x="0" y="9513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8" name="TextBox 28"/>
            <p:cNvSpPr txBox="1"/>
            <p:nvPr/>
          </p:nvSpPr>
          <p:spPr>
            <a:xfrm>
              <a:off x="324647" y="2191008"/>
              <a:ext cx="6744185" cy="9655892"/>
            </a:xfrm>
            <a:prstGeom prst="rect">
              <a:avLst/>
            </a:prstGeom>
          </p:spPr>
          <p:txBody>
            <a:bodyPr lIns="0" tIns="0" rIns="0" bIns="0" rtlCol="0" anchor="t">
              <a:spAutoFit/>
            </a:bodyPr>
            <a:lstStyle/>
            <a:p>
              <a:pPr algn="ctr">
                <a:lnSpc>
                  <a:spcPts val="2659"/>
                </a:lnSpc>
              </a:pPr>
              <a:r>
                <a:rPr lang="en-US" sz="1899" u="sng" dirty="0">
                  <a:solidFill>
                    <a:srgbClr val="384F31"/>
                  </a:solidFill>
                  <a:latin typeface="Inter"/>
                  <a:ea typeface="Inter"/>
                  <a:cs typeface="Inter"/>
                  <a:sym typeface="Inter"/>
                </a:rPr>
                <a:t>Single Investments Calculator that:</a:t>
              </a:r>
            </a:p>
            <a:p>
              <a:pPr marL="410209" lvl="1" indent="-205105" algn="l">
                <a:lnSpc>
                  <a:spcPts val="2659"/>
                </a:lnSpc>
                <a:buFont typeface="Arial"/>
                <a:buChar char="•"/>
              </a:pPr>
              <a:r>
                <a:rPr lang="en-US" sz="1899" dirty="0">
                  <a:solidFill>
                    <a:srgbClr val="384F31"/>
                  </a:solidFill>
                  <a:latin typeface="Inter"/>
                  <a:ea typeface="Inter"/>
                  <a:cs typeface="Inter"/>
                  <a:sym typeface="Inter"/>
                </a:rPr>
                <a:t>Uses different interest rates</a:t>
              </a:r>
            </a:p>
            <a:p>
              <a:pPr marL="410209" lvl="1" indent="-205105" algn="l">
                <a:lnSpc>
                  <a:spcPts val="2659"/>
                </a:lnSpc>
                <a:buFont typeface="Arial"/>
                <a:buChar char="•"/>
              </a:pPr>
              <a:r>
                <a:rPr lang="en-US" sz="1899" dirty="0">
                  <a:solidFill>
                    <a:srgbClr val="384F31"/>
                  </a:solidFill>
                  <a:latin typeface="Inter"/>
                  <a:ea typeface="Inter"/>
                  <a:cs typeface="Inter"/>
                  <a:sym typeface="Inter"/>
                </a:rPr>
                <a:t>Calculates future values</a:t>
              </a:r>
            </a:p>
            <a:p>
              <a:pPr marL="410209" lvl="1" indent="-205105" algn="l">
                <a:lnSpc>
                  <a:spcPts val="2659"/>
                </a:lnSpc>
                <a:buFont typeface="Arial"/>
                <a:buChar char="•"/>
              </a:pPr>
              <a:r>
                <a:rPr lang="en-US" sz="1899" dirty="0">
                  <a:solidFill>
                    <a:srgbClr val="384F31"/>
                  </a:solidFill>
                  <a:latin typeface="Inter"/>
                  <a:ea typeface="Inter"/>
                  <a:cs typeface="Inter"/>
                  <a:sym typeface="Inter"/>
                </a:rPr>
                <a:t>Calculates present values</a:t>
              </a:r>
            </a:p>
            <a:p>
              <a:pPr marL="410209" lvl="1" indent="-205105" algn="l">
                <a:lnSpc>
                  <a:spcPts val="2659"/>
                </a:lnSpc>
                <a:buFont typeface="Arial"/>
                <a:buChar char="•"/>
              </a:pPr>
              <a:r>
                <a:rPr lang="en-US" sz="1899" dirty="0">
                  <a:solidFill>
                    <a:srgbClr val="384F31"/>
                  </a:solidFill>
                  <a:latin typeface="Inter"/>
                  <a:ea typeface="Inter"/>
                  <a:cs typeface="Inter"/>
                  <a:sym typeface="Inter"/>
                </a:rPr>
                <a:t>Calculates interest rates required to achieve the future/present value given</a:t>
              </a:r>
            </a:p>
            <a:p>
              <a:pPr marL="410209" lvl="1" indent="-205105" algn="l">
                <a:lnSpc>
                  <a:spcPts val="2659"/>
                </a:lnSpc>
                <a:buFont typeface="Arial"/>
                <a:buChar char="•"/>
              </a:pPr>
              <a:r>
                <a:rPr lang="en-US" sz="1899" dirty="0">
                  <a:solidFill>
                    <a:srgbClr val="384F31"/>
                  </a:solidFill>
                  <a:latin typeface="Inter"/>
                  <a:ea typeface="Inter"/>
                  <a:cs typeface="Inter"/>
                  <a:sym typeface="Inter"/>
                </a:rPr>
                <a:t>Calculates the compounding period</a:t>
              </a:r>
            </a:p>
            <a:p>
              <a:pPr marL="410209" lvl="1" indent="-205105" algn="l">
                <a:lnSpc>
                  <a:spcPts val="2659"/>
                </a:lnSpc>
                <a:buFont typeface="Arial"/>
                <a:buChar char="•"/>
              </a:pPr>
              <a:r>
                <a:rPr lang="en-US" sz="1899" dirty="0">
                  <a:solidFill>
                    <a:srgbClr val="384F31"/>
                  </a:solidFill>
                  <a:latin typeface="Inter"/>
                  <a:ea typeface="Inter"/>
                  <a:cs typeface="Inter"/>
                  <a:sym typeface="Inter"/>
                </a:rPr>
                <a:t>Interest earned during the investment </a:t>
              </a:r>
            </a:p>
            <a:p>
              <a:pPr marL="410209" lvl="1" indent="-205105" algn="l">
                <a:lnSpc>
                  <a:spcPts val="2659"/>
                </a:lnSpc>
                <a:buFont typeface="Arial"/>
                <a:buChar char="•"/>
              </a:pPr>
              <a:r>
                <a:rPr lang="en-US" sz="1899" dirty="0">
                  <a:solidFill>
                    <a:srgbClr val="384F31"/>
                  </a:solidFill>
                  <a:latin typeface="Inter"/>
                  <a:ea typeface="Inter"/>
                  <a:cs typeface="Inter"/>
                  <a:sym typeface="Inter"/>
                </a:rPr>
                <a:t>Calculates the number of years of the investment </a:t>
              </a:r>
            </a:p>
            <a:p>
              <a:pPr algn="ctr">
                <a:lnSpc>
                  <a:spcPts val="2659"/>
                </a:lnSpc>
              </a:pPr>
              <a:endParaRPr lang="en-US" sz="1899" dirty="0">
                <a:solidFill>
                  <a:srgbClr val="384F31"/>
                </a:solidFill>
                <a:latin typeface="Inter"/>
                <a:ea typeface="Inter"/>
                <a:cs typeface="Inter"/>
                <a:sym typeface="Inter"/>
              </a:endParaRPr>
            </a:p>
            <a:p>
              <a:pPr algn="ctr">
                <a:lnSpc>
                  <a:spcPts val="2659"/>
                </a:lnSpc>
              </a:pPr>
              <a:r>
                <a:rPr lang="en-US" sz="1899" dirty="0">
                  <a:solidFill>
                    <a:srgbClr val="384F31"/>
                  </a:solidFill>
                  <a:latin typeface="Inter"/>
                  <a:ea typeface="Inter"/>
                  <a:cs typeface="Inter"/>
                  <a:sym typeface="Inter"/>
                </a:rPr>
                <a:t>There is also an inflation adjustment calculator supplied in this sheet. And graphs are supplied. A small version of the date converter is supplied here. The navigation toggle for sheet navigation within the workbook is available for use. The “</a:t>
              </a:r>
              <a:r>
                <a:rPr lang="en-US" sz="1899" u="sng" dirty="0">
                  <a:solidFill>
                    <a:srgbClr val="384F31"/>
                  </a:solidFill>
                  <a:latin typeface="Inter"/>
                  <a:ea typeface="Inter"/>
                  <a:cs typeface="Inter"/>
                  <a:sym typeface="Inter"/>
                </a:rPr>
                <a:t>clear button</a:t>
              </a:r>
              <a:r>
                <a:rPr lang="en-US" sz="1899" dirty="0">
                  <a:solidFill>
                    <a:srgbClr val="384F31"/>
                  </a:solidFill>
                  <a:latin typeface="Inter"/>
                  <a:ea typeface="Inter"/>
                  <a:cs typeface="Inter"/>
                  <a:sym typeface="Inter"/>
                </a:rPr>
                <a:t>” as previously mentioned is supplied for use. There will also be a link to the sheet name “</a:t>
              </a:r>
              <a:r>
                <a:rPr lang="en-US" sz="1899" dirty="0" err="1">
                  <a:solidFill>
                    <a:srgbClr val="384F31"/>
                  </a:solidFill>
                  <a:latin typeface="Inter"/>
                  <a:ea typeface="Inter"/>
                  <a:cs typeface="Inter"/>
                  <a:sym typeface="Inter"/>
                </a:rPr>
                <a:t>Investment+Annuity</a:t>
              </a:r>
              <a:r>
                <a:rPr lang="en-US" sz="1899" dirty="0">
                  <a:solidFill>
                    <a:srgbClr val="384F31"/>
                  </a:solidFill>
                  <a:latin typeface="Inter"/>
                  <a:ea typeface="Inter"/>
                  <a:cs typeface="Inter"/>
                  <a:sym typeface="Inter"/>
                </a:rPr>
                <a:t>”</a:t>
              </a:r>
            </a:p>
            <a:p>
              <a:pPr algn="ctr">
                <a:lnSpc>
                  <a:spcPts val="2659"/>
                </a:lnSpc>
                <a:spcBef>
                  <a:spcPct val="0"/>
                </a:spcBef>
              </a:pPr>
              <a:endParaRPr lang="en-US" sz="1899" dirty="0">
                <a:solidFill>
                  <a:srgbClr val="384F31"/>
                </a:solidFill>
                <a:latin typeface="Inter"/>
                <a:ea typeface="Inter"/>
                <a:cs typeface="Inter"/>
                <a:sym typeface="Inter"/>
              </a:endParaRPr>
            </a:p>
          </p:txBody>
        </p:sp>
      </p:grpSp>
      <p:sp>
        <p:nvSpPr>
          <p:cNvPr id="29" name="TextBox 29"/>
          <p:cNvSpPr txBox="1"/>
          <p:nvPr/>
        </p:nvSpPr>
        <p:spPr>
          <a:xfrm>
            <a:off x="7185168" y="8078683"/>
            <a:ext cx="9663864" cy="1593486"/>
          </a:xfrm>
          <a:prstGeom prst="rect">
            <a:avLst/>
          </a:prstGeom>
        </p:spPr>
        <p:txBody>
          <a:bodyPr wrap="square" lIns="0" tIns="0" rIns="0" bIns="0" rtlCol="0" anchor="t">
            <a:spAutoFit/>
          </a:bodyPr>
          <a:lstStyle/>
          <a:p>
            <a:pPr algn="ctr">
              <a:lnSpc>
                <a:spcPts val="13023"/>
              </a:lnSpc>
              <a:spcBef>
                <a:spcPct val="0"/>
              </a:spcBef>
            </a:pPr>
            <a:r>
              <a:rPr lang="en-US" sz="9302" dirty="0">
                <a:ln w="19050">
                  <a:solidFill>
                    <a:schemeClr val="bg1"/>
                  </a:solidFill>
                </a:ln>
                <a:solidFill>
                  <a:srgbClr val="5C644F"/>
                </a:solidFill>
                <a:latin typeface="Apricots"/>
                <a:ea typeface="Apricots"/>
                <a:cs typeface="Apricots"/>
                <a:sym typeface="Apricots"/>
              </a:rPr>
              <a:t>Single Investments</a:t>
            </a:r>
          </a:p>
        </p:txBody>
      </p:sp>
      <p:pic>
        <p:nvPicPr>
          <p:cNvPr id="30" name="Audio Recording 21 Aug 2025 at 2:49:52 PM">
            <a:hlinkClick r:id="" action="ppaction://media"/>
            <a:extLst>
              <a:ext uri="{FF2B5EF4-FFF2-40B4-BE49-F238E27FC236}">
                <a16:creationId xmlns:a16="http://schemas.microsoft.com/office/drawing/2014/main" id="{13F23130-4837-3598-1226-7E79A045BF5C}"/>
              </a:ext>
            </a:extLst>
          </p:cNvPr>
          <p:cNvPicPr>
            <a:picLocks noChangeAspect="1"/>
          </p:cNvPicPr>
          <p:nvPr>
            <a:audioFile r:link="rId2"/>
            <p:extLst>
              <p:ext uri="{DAA4B4D4-6D71-4841-9C94-3DE7FCFB9230}">
                <p14:media xmlns:p14="http://schemas.microsoft.com/office/powerpoint/2010/main" r:embed="rId1"/>
              </p:ext>
            </p:extLst>
          </p:nvPr>
        </p:nvPicPr>
        <p:blipFill>
          <a:blip r:embed="rId15">
            <a:duotone>
              <a:prstClr val="black"/>
              <a:schemeClr val="accent1">
                <a:tint val="45000"/>
                <a:satMod val="400000"/>
              </a:schemeClr>
            </a:duotone>
          </a:blip>
          <a:stretch>
            <a:fillRect/>
          </a:stretch>
        </p:blipFill>
        <p:spPr>
          <a:xfrm>
            <a:off x="6261279" y="8463079"/>
            <a:ext cx="812800" cy="812800"/>
          </a:xfrm>
          <a:prstGeom prst="rect">
            <a:avLst/>
          </a:prstGeom>
          <a:solidFill>
            <a:srgbClr val="5C644F"/>
          </a:solidFill>
          <a:ln>
            <a:solidFill>
              <a:schemeClr val="bg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1111" b="-61111"/>
            </a:stretch>
          </a:blipFill>
        </p:spPr>
        <p:txBody>
          <a:bodyPr/>
          <a:lstStyle/>
          <a:p>
            <a:endParaRPr lang="en-US"/>
          </a:p>
        </p:txBody>
      </p:sp>
      <p:grpSp>
        <p:nvGrpSpPr>
          <p:cNvPr id="3" name="Group 3"/>
          <p:cNvGrpSpPr/>
          <p:nvPr/>
        </p:nvGrpSpPr>
        <p:grpSpPr>
          <a:xfrm>
            <a:off x="-4168108" y="-6132634"/>
            <a:ext cx="25569824" cy="23046132"/>
            <a:chOff x="0" y="0"/>
            <a:chExt cx="34093098" cy="30728175"/>
          </a:xfrm>
        </p:grpSpPr>
        <p:sp>
          <p:nvSpPr>
            <p:cNvPr id="4" name="Freeform 4"/>
            <p:cNvSpPr/>
            <p:nvPr/>
          </p:nvSpPr>
          <p:spPr>
            <a:xfrm>
              <a:off x="12192172" y="1975537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5" name="Freeform 5"/>
            <p:cNvSpPr/>
            <p:nvPr/>
          </p:nvSpPr>
          <p:spPr>
            <a:xfrm>
              <a:off x="0" y="150348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6" name="Freeform 6"/>
            <p:cNvSpPr/>
            <p:nvPr/>
          </p:nvSpPr>
          <p:spPr>
            <a:xfrm>
              <a:off x="22338292" y="26904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7" name="Freeform 7"/>
            <p:cNvSpPr/>
            <p:nvPr/>
          </p:nvSpPr>
          <p:spPr>
            <a:xfrm rot="-662622">
              <a:off x="1120334" y="18336845"/>
              <a:ext cx="10177272" cy="10972800"/>
            </a:xfrm>
            <a:custGeom>
              <a:avLst/>
              <a:gdLst/>
              <a:ahLst/>
              <a:cxnLst/>
              <a:rect l="l" t="t" r="r" b="b"/>
              <a:pathLst>
                <a:path w="10177272" h="10972800">
                  <a:moveTo>
                    <a:pt x="0" y="0"/>
                  </a:moveTo>
                  <a:lnTo>
                    <a:pt x="10177272" y="0"/>
                  </a:lnTo>
                  <a:lnTo>
                    <a:pt x="10177272" y="10972800"/>
                  </a:lnTo>
                  <a:lnTo>
                    <a:pt x="0" y="10972800"/>
                  </a:lnTo>
                  <a:lnTo>
                    <a:pt x="0" y="0"/>
                  </a:lnTo>
                  <a:close/>
                </a:path>
              </a:pathLst>
            </a:custGeom>
            <a:blipFill>
              <a:blip r:embed="rId6"/>
              <a:stretch>
                <a:fillRect/>
              </a:stretch>
            </a:blipFill>
          </p:spPr>
          <p:txBody>
            <a:bodyPr/>
            <a:lstStyle/>
            <a:p>
              <a:endParaRPr lang="en-US"/>
            </a:p>
          </p:txBody>
        </p:sp>
        <p:sp>
          <p:nvSpPr>
            <p:cNvPr id="8" name="Freeform 8"/>
            <p:cNvSpPr/>
            <p:nvPr/>
          </p:nvSpPr>
          <p:spPr>
            <a:xfrm>
              <a:off x="24999145" y="3503245"/>
              <a:ext cx="8073649" cy="8297668"/>
            </a:xfrm>
            <a:custGeom>
              <a:avLst/>
              <a:gdLst/>
              <a:ahLst/>
              <a:cxnLst/>
              <a:rect l="l" t="t" r="r" b="b"/>
              <a:pathLst>
                <a:path w="8073649" h="8297668">
                  <a:moveTo>
                    <a:pt x="0" y="0"/>
                  </a:moveTo>
                  <a:lnTo>
                    <a:pt x="8073649" y="0"/>
                  </a:lnTo>
                  <a:lnTo>
                    <a:pt x="8073649" y="8297668"/>
                  </a:lnTo>
                  <a:lnTo>
                    <a:pt x="0" y="8297668"/>
                  </a:lnTo>
                  <a:lnTo>
                    <a:pt x="0" y="0"/>
                  </a:lnTo>
                  <a:close/>
                </a:path>
              </a:pathLst>
            </a:custGeom>
            <a:blipFill>
              <a:blip r:embed="rId7"/>
              <a:stretch>
                <a:fillRect/>
              </a:stretch>
            </a:blipFill>
          </p:spPr>
          <p:txBody>
            <a:bodyPr/>
            <a:lstStyle/>
            <a:p>
              <a:endParaRPr lang="en-US"/>
            </a:p>
          </p:txBody>
        </p:sp>
        <p:sp>
          <p:nvSpPr>
            <p:cNvPr id="9" name="Freeform 9"/>
            <p:cNvSpPr/>
            <p:nvPr/>
          </p:nvSpPr>
          <p:spPr>
            <a:xfrm>
              <a:off x="1685204" y="2165679"/>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0" name="Freeform 10"/>
            <p:cNvSpPr/>
            <p:nvPr/>
          </p:nvSpPr>
          <p:spPr>
            <a:xfrm>
              <a:off x="4047491" y="5486400"/>
              <a:ext cx="7250116" cy="7008445"/>
            </a:xfrm>
            <a:custGeom>
              <a:avLst/>
              <a:gdLst/>
              <a:ahLst/>
              <a:cxnLst/>
              <a:rect l="l" t="t" r="r" b="b"/>
              <a:pathLst>
                <a:path w="7250116" h="7008445">
                  <a:moveTo>
                    <a:pt x="0" y="0"/>
                  </a:moveTo>
                  <a:lnTo>
                    <a:pt x="7250115" y="0"/>
                  </a:lnTo>
                  <a:lnTo>
                    <a:pt x="7250115" y="7008445"/>
                  </a:lnTo>
                  <a:lnTo>
                    <a:pt x="0" y="7008445"/>
                  </a:lnTo>
                  <a:lnTo>
                    <a:pt x="0" y="0"/>
                  </a:lnTo>
                  <a:close/>
                </a:path>
              </a:pathLst>
            </a:custGeom>
            <a:blipFill>
              <a:blip r:embed="rId9"/>
              <a:stretch>
                <a:fillRect/>
              </a:stretch>
            </a:blipFill>
          </p:spPr>
          <p:txBody>
            <a:bodyPr/>
            <a:lstStyle/>
            <a:p>
              <a:endParaRPr lang="en-US"/>
            </a:p>
          </p:txBody>
        </p:sp>
        <p:sp>
          <p:nvSpPr>
            <p:cNvPr id="11" name="Freeform 11"/>
            <p:cNvSpPr/>
            <p:nvPr/>
          </p:nvSpPr>
          <p:spPr>
            <a:xfrm>
              <a:off x="23046655" y="15746045"/>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2" name="Freeform 12"/>
            <p:cNvSpPr/>
            <p:nvPr/>
          </p:nvSpPr>
          <p:spPr>
            <a:xfrm flipV="1">
              <a:off x="17112445" y="0"/>
              <a:ext cx="7886700" cy="10972800"/>
            </a:xfrm>
            <a:custGeom>
              <a:avLst/>
              <a:gdLst/>
              <a:ahLst/>
              <a:cxnLst/>
              <a:rect l="l" t="t" r="r" b="b"/>
              <a:pathLst>
                <a:path w="7886700" h="10972800">
                  <a:moveTo>
                    <a:pt x="0" y="10972800"/>
                  </a:moveTo>
                  <a:lnTo>
                    <a:pt x="7886700" y="10972800"/>
                  </a:lnTo>
                  <a:lnTo>
                    <a:pt x="7886700" y="0"/>
                  </a:lnTo>
                  <a:lnTo>
                    <a:pt x="0" y="0"/>
                  </a:lnTo>
                  <a:lnTo>
                    <a:pt x="0" y="10972800"/>
                  </a:lnTo>
                  <a:close/>
                </a:path>
              </a:pathLst>
            </a:custGeom>
            <a:blipFill>
              <a:blip r:embed="rId10"/>
              <a:stretch>
                <a:fillRect/>
              </a:stretch>
            </a:blipFill>
          </p:spPr>
          <p:txBody>
            <a:bodyPr/>
            <a:lstStyle/>
            <a:p>
              <a:endParaRPr lang="en-US"/>
            </a:p>
          </p:txBody>
        </p:sp>
        <p:sp>
          <p:nvSpPr>
            <p:cNvPr id="13" name="Freeform 13"/>
            <p:cNvSpPr/>
            <p:nvPr/>
          </p:nvSpPr>
          <p:spPr>
            <a:xfrm flipH="1">
              <a:off x="9862777" y="19210012"/>
              <a:ext cx="7886700" cy="10972800"/>
            </a:xfrm>
            <a:custGeom>
              <a:avLst/>
              <a:gdLst/>
              <a:ahLst/>
              <a:cxnLst/>
              <a:rect l="l" t="t" r="r" b="b"/>
              <a:pathLst>
                <a:path w="7886700" h="10972800">
                  <a:moveTo>
                    <a:pt x="7886700" y="0"/>
                  </a:moveTo>
                  <a:lnTo>
                    <a:pt x="0" y="0"/>
                  </a:lnTo>
                  <a:lnTo>
                    <a:pt x="0" y="10972800"/>
                  </a:lnTo>
                  <a:lnTo>
                    <a:pt x="7886700" y="10972800"/>
                  </a:lnTo>
                  <a:lnTo>
                    <a:pt x="7886700" y="0"/>
                  </a:lnTo>
                  <a:close/>
                </a:path>
              </a:pathLst>
            </a:custGeom>
            <a:blipFill>
              <a:blip r:embed="rId10"/>
              <a:stretch>
                <a:fillRect/>
              </a:stretch>
            </a:blipFill>
          </p:spPr>
          <p:txBody>
            <a:bodyPr/>
            <a:lstStyle/>
            <a:p>
              <a:endParaRPr lang="en-US"/>
            </a:p>
          </p:txBody>
        </p:sp>
        <p:sp>
          <p:nvSpPr>
            <p:cNvPr id="14" name="Freeform 14"/>
            <p:cNvSpPr/>
            <p:nvPr/>
          </p:nvSpPr>
          <p:spPr>
            <a:xfrm rot="-3035573" flipH="1" flipV="1">
              <a:off x="23722071" y="18189131"/>
              <a:ext cx="7250116" cy="7008445"/>
            </a:xfrm>
            <a:custGeom>
              <a:avLst/>
              <a:gdLst/>
              <a:ahLst/>
              <a:cxnLst/>
              <a:rect l="l" t="t" r="r" b="b"/>
              <a:pathLst>
                <a:path w="7250116" h="7008445">
                  <a:moveTo>
                    <a:pt x="7250116" y="7008445"/>
                  </a:moveTo>
                  <a:lnTo>
                    <a:pt x="0" y="7008445"/>
                  </a:lnTo>
                  <a:lnTo>
                    <a:pt x="0" y="0"/>
                  </a:lnTo>
                  <a:lnTo>
                    <a:pt x="7250116" y="0"/>
                  </a:lnTo>
                  <a:lnTo>
                    <a:pt x="7250116" y="7008445"/>
                  </a:lnTo>
                  <a:close/>
                </a:path>
              </a:pathLst>
            </a:custGeom>
            <a:blipFill>
              <a:blip r:embed="rId9"/>
              <a:stretch>
                <a:fillRect/>
              </a:stretch>
            </a:blipFill>
          </p:spPr>
          <p:txBody>
            <a:bodyPr/>
            <a:lstStyle/>
            <a:p>
              <a:endParaRPr lang="en-US"/>
            </a:p>
          </p:txBody>
        </p:sp>
      </p:grpSp>
      <p:grpSp>
        <p:nvGrpSpPr>
          <p:cNvPr id="15" name="Group 15"/>
          <p:cNvGrpSpPr/>
          <p:nvPr/>
        </p:nvGrpSpPr>
        <p:grpSpPr>
          <a:xfrm>
            <a:off x="170958" y="2559713"/>
            <a:ext cx="12314321" cy="7142870"/>
            <a:chOff x="0" y="0"/>
            <a:chExt cx="16419095" cy="9523826"/>
          </a:xfrm>
        </p:grpSpPr>
        <p:grpSp>
          <p:nvGrpSpPr>
            <p:cNvPr id="16" name="Group 16"/>
            <p:cNvGrpSpPr>
              <a:grpSpLocks noChangeAspect="1"/>
            </p:cNvGrpSpPr>
            <p:nvPr/>
          </p:nvGrpSpPr>
          <p:grpSpPr>
            <a:xfrm>
              <a:off x="0" y="0"/>
              <a:ext cx="16419095" cy="9523826"/>
              <a:chOff x="0" y="0"/>
              <a:chExt cx="14215872" cy="8245856"/>
            </a:xfrm>
          </p:grpSpPr>
          <p:sp>
            <p:nvSpPr>
              <p:cNvPr id="17" name="Freeform 17"/>
              <p:cNvSpPr/>
              <p:nvPr/>
            </p:nvSpPr>
            <p:spPr>
              <a:xfrm>
                <a:off x="0" y="0"/>
                <a:ext cx="14215872" cy="8245856"/>
              </a:xfrm>
              <a:custGeom>
                <a:avLst/>
                <a:gdLst/>
                <a:ahLst/>
                <a:cxnLst/>
                <a:rect l="l" t="t" r="r" b="b"/>
                <a:pathLst>
                  <a:path w="14215872" h="8245856">
                    <a:moveTo>
                      <a:pt x="0" y="0"/>
                    </a:moveTo>
                    <a:lnTo>
                      <a:pt x="14215872" y="0"/>
                    </a:lnTo>
                    <a:lnTo>
                      <a:pt x="14215872" y="8245856"/>
                    </a:lnTo>
                    <a:lnTo>
                      <a:pt x="0" y="8245856"/>
                    </a:lnTo>
                    <a:lnTo>
                      <a:pt x="0" y="0"/>
                    </a:lnTo>
                    <a:close/>
                  </a:path>
                </a:pathLst>
              </a:custGeom>
              <a:blipFill>
                <a:blip r:embed="rId11"/>
                <a:stretch>
                  <a:fillRect/>
                </a:stretch>
              </a:blipFill>
            </p:spPr>
            <p:txBody>
              <a:bodyPr/>
              <a:lstStyle/>
              <a:p>
                <a:endParaRPr lang="en-US"/>
              </a:p>
            </p:txBody>
          </p:sp>
        </p:grpSp>
        <p:grpSp>
          <p:nvGrpSpPr>
            <p:cNvPr id="18" name="Group 18"/>
            <p:cNvGrpSpPr>
              <a:grpSpLocks noChangeAspect="1"/>
            </p:cNvGrpSpPr>
            <p:nvPr/>
          </p:nvGrpSpPr>
          <p:grpSpPr>
            <a:xfrm>
              <a:off x="1824167" y="194013"/>
              <a:ext cx="12770760" cy="8267303"/>
              <a:chOff x="0" y="0"/>
              <a:chExt cx="11021225" cy="7134720"/>
            </a:xfrm>
          </p:grpSpPr>
          <p:sp>
            <p:nvSpPr>
              <p:cNvPr id="19" name="Freeform 19"/>
              <p:cNvSpPr/>
              <p:nvPr/>
            </p:nvSpPr>
            <p:spPr>
              <a:xfrm>
                <a:off x="0" y="0"/>
                <a:ext cx="11021187" cy="7134733"/>
              </a:xfrm>
              <a:custGeom>
                <a:avLst/>
                <a:gdLst/>
                <a:ahLst/>
                <a:cxnLst/>
                <a:rect l="l" t="t" r="r" b="b"/>
                <a:pathLst>
                  <a:path w="11021187" h="7134733">
                    <a:moveTo>
                      <a:pt x="128397" y="0"/>
                    </a:moveTo>
                    <a:cubicBezTo>
                      <a:pt x="57404" y="0"/>
                      <a:pt x="0" y="57404"/>
                      <a:pt x="0" y="128397"/>
                    </a:cubicBezTo>
                    <a:lnTo>
                      <a:pt x="0" y="7134733"/>
                    </a:lnTo>
                    <a:lnTo>
                      <a:pt x="11021187" y="7134733"/>
                    </a:lnTo>
                    <a:lnTo>
                      <a:pt x="11021187" y="128397"/>
                    </a:lnTo>
                    <a:cubicBezTo>
                      <a:pt x="11021187" y="57404"/>
                      <a:pt x="10963783" y="0"/>
                      <a:pt x="10892917" y="0"/>
                    </a:cubicBezTo>
                    <a:lnTo>
                      <a:pt x="6132703" y="0"/>
                    </a:lnTo>
                    <a:cubicBezTo>
                      <a:pt x="6115431" y="0"/>
                      <a:pt x="6101461" y="13970"/>
                      <a:pt x="6101461" y="31242"/>
                    </a:cubicBezTo>
                    <a:lnTo>
                      <a:pt x="6101461" y="141097"/>
                    </a:lnTo>
                    <a:cubicBezTo>
                      <a:pt x="6101461" y="183642"/>
                      <a:pt x="6066917" y="218186"/>
                      <a:pt x="6024372" y="218186"/>
                    </a:cubicBezTo>
                    <a:lnTo>
                      <a:pt x="5000752" y="218186"/>
                    </a:lnTo>
                    <a:cubicBezTo>
                      <a:pt x="4958207" y="218186"/>
                      <a:pt x="4923663" y="183642"/>
                      <a:pt x="4923663" y="141097"/>
                    </a:cubicBezTo>
                    <a:lnTo>
                      <a:pt x="4923663" y="31242"/>
                    </a:lnTo>
                    <a:cubicBezTo>
                      <a:pt x="4923663" y="13970"/>
                      <a:pt x="4909693" y="0"/>
                      <a:pt x="4892421" y="0"/>
                    </a:cubicBezTo>
                    <a:close/>
                  </a:path>
                </a:pathLst>
              </a:custGeom>
              <a:blipFill>
                <a:blip r:embed="rId12"/>
                <a:stretch>
                  <a:fillRect l="-1789" r="-1789"/>
                </a:stretch>
              </a:blipFill>
            </p:spPr>
            <p:txBody>
              <a:bodyPr/>
              <a:lstStyle/>
              <a:p>
                <a:endParaRPr lang="en-US"/>
              </a:p>
            </p:txBody>
          </p:sp>
        </p:grpSp>
      </p:grpSp>
      <p:grpSp>
        <p:nvGrpSpPr>
          <p:cNvPr id="20" name="Group 20"/>
          <p:cNvGrpSpPr/>
          <p:nvPr/>
        </p:nvGrpSpPr>
        <p:grpSpPr>
          <a:xfrm>
            <a:off x="12590428" y="721072"/>
            <a:ext cx="5545108" cy="8844855"/>
            <a:chOff x="0" y="0"/>
            <a:chExt cx="7393478" cy="11793140"/>
          </a:xfrm>
        </p:grpSpPr>
        <p:grpSp>
          <p:nvGrpSpPr>
            <p:cNvPr id="21" name="Group 21"/>
            <p:cNvGrpSpPr/>
            <p:nvPr/>
          </p:nvGrpSpPr>
          <p:grpSpPr>
            <a:xfrm>
              <a:off x="0" y="1029176"/>
              <a:ext cx="7393478" cy="10763964"/>
              <a:chOff x="0" y="0"/>
              <a:chExt cx="2001697" cy="2914217"/>
            </a:xfrm>
          </p:grpSpPr>
          <p:sp>
            <p:nvSpPr>
              <p:cNvPr id="22" name="Freeform 22"/>
              <p:cNvSpPr/>
              <p:nvPr/>
            </p:nvSpPr>
            <p:spPr>
              <a:xfrm>
                <a:off x="0" y="0"/>
                <a:ext cx="2001697" cy="2914217"/>
              </a:xfrm>
              <a:custGeom>
                <a:avLst/>
                <a:gdLst/>
                <a:ahLst/>
                <a:cxnLst/>
                <a:rect l="l" t="t" r="r" b="b"/>
                <a:pathLst>
                  <a:path w="2001697" h="2914217">
                    <a:moveTo>
                      <a:pt x="27923" y="0"/>
                    </a:moveTo>
                    <a:lnTo>
                      <a:pt x="1973774" y="0"/>
                    </a:lnTo>
                    <a:cubicBezTo>
                      <a:pt x="1981179" y="0"/>
                      <a:pt x="1988282" y="2942"/>
                      <a:pt x="1993518" y="8179"/>
                    </a:cubicBezTo>
                    <a:cubicBezTo>
                      <a:pt x="1998755" y="13415"/>
                      <a:pt x="2001697" y="20518"/>
                      <a:pt x="2001697" y="27923"/>
                    </a:cubicBezTo>
                    <a:lnTo>
                      <a:pt x="2001697" y="2886293"/>
                    </a:lnTo>
                    <a:cubicBezTo>
                      <a:pt x="2001697" y="2893699"/>
                      <a:pt x="1998755" y="2900801"/>
                      <a:pt x="1993518" y="2906038"/>
                    </a:cubicBezTo>
                    <a:cubicBezTo>
                      <a:pt x="1988282" y="2911275"/>
                      <a:pt x="1981179" y="2914217"/>
                      <a:pt x="1973774" y="2914217"/>
                    </a:cubicBezTo>
                    <a:lnTo>
                      <a:pt x="27923" y="2914217"/>
                    </a:lnTo>
                    <a:cubicBezTo>
                      <a:pt x="12502" y="2914217"/>
                      <a:pt x="0" y="2901715"/>
                      <a:pt x="0" y="2886293"/>
                    </a:cubicBezTo>
                    <a:lnTo>
                      <a:pt x="0" y="27923"/>
                    </a:lnTo>
                    <a:cubicBezTo>
                      <a:pt x="0" y="20518"/>
                      <a:pt x="2942" y="13415"/>
                      <a:pt x="8179" y="8179"/>
                    </a:cubicBezTo>
                    <a:cubicBezTo>
                      <a:pt x="13415" y="2942"/>
                      <a:pt x="20518" y="0"/>
                      <a:pt x="27923" y="0"/>
                    </a:cubicBezTo>
                    <a:close/>
                  </a:path>
                </a:pathLst>
              </a:custGeom>
              <a:solidFill>
                <a:srgbClr val="FFFFFF"/>
              </a:solidFill>
            </p:spPr>
            <p:txBody>
              <a:bodyPr/>
              <a:lstStyle/>
              <a:p>
                <a:endParaRPr lang="en-US"/>
              </a:p>
            </p:txBody>
          </p:sp>
          <p:sp>
            <p:nvSpPr>
              <p:cNvPr id="23" name="TextBox 23"/>
              <p:cNvSpPr txBox="1"/>
              <p:nvPr/>
            </p:nvSpPr>
            <p:spPr>
              <a:xfrm>
                <a:off x="0" y="-38100"/>
                <a:ext cx="2001697" cy="295231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667563" y="0"/>
              <a:ext cx="2058352" cy="205835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6B7B5E"/>
                </a:solidFill>
                <a:prstDash val="solid"/>
                <a:miter/>
              </a:ln>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3078075" y="432939"/>
              <a:ext cx="1237327" cy="1192474"/>
            </a:xfrm>
            <a:custGeom>
              <a:avLst/>
              <a:gdLst/>
              <a:ahLst/>
              <a:cxnLst/>
              <a:rect l="l" t="t" r="r" b="b"/>
              <a:pathLst>
                <a:path w="1237327" h="1192474">
                  <a:moveTo>
                    <a:pt x="0" y="0"/>
                  </a:moveTo>
                  <a:lnTo>
                    <a:pt x="1237327" y="0"/>
                  </a:lnTo>
                  <a:lnTo>
                    <a:pt x="1237327" y="1192474"/>
                  </a:lnTo>
                  <a:lnTo>
                    <a:pt x="0" y="11924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8" name="TextBox 28"/>
            <p:cNvSpPr txBox="1"/>
            <p:nvPr/>
          </p:nvSpPr>
          <p:spPr>
            <a:xfrm>
              <a:off x="268711" y="2092952"/>
              <a:ext cx="6856053" cy="9655892"/>
            </a:xfrm>
            <a:prstGeom prst="rect">
              <a:avLst/>
            </a:prstGeom>
          </p:spPr>
          <p:txBody>
            <a:bodyPr lIns="0" tIns="0" rIns="0" bIns="0" rtlCol="0" anchor="t">
              <a:spAutoFit/>
            </a:bodyPr>
            <a:lstStyle/>
            <a:p>
              <a:pPr algn="ctr">
                <a:lnSpc>
                  <a:spcPts val="2659"/>
                </a:lnSpc>
              </a:pPr>
              <a:r>
                <a:rPr lang="en-US" sz="1899" dirty="0">
                  <a:solidFill>
                    <a:srgbClr val="000000"/>
                  </a:solidFill>
                  <a:latin typeface="Inter"/>
                  <a:ea typeface="Inter"/>
                  <a:cs typeface="Inter"/>
                  <a:sym typeface="Inter"/>
                </a:rPr>
                <a:t>Annuities calculator that:</a:t>
              </a:r>
            </a:p>
            <a:p>
              <a:pPr algn="ctr">
                <a:lnSpc>
                  <a:spcPts val="2659"/>
                </a:lnSpc>
              </a:pPr>
              <a:endParaRPr lang="en-US" sz="1899" dirty="0">
                <a:solidFill>
                  <a:srgbClr val="000000"/>
                </a:solidFill>
                <a:latin typeface="Inter"/>
                <a:ea typeface="Inter"/>
                <a:cs typeface="Inter"/>
                <a:sym typeface="Inter"/>
              </a:endParaRPr>
            </a:p>
            <a:p>
              <a:pPr marL="410209" lvl="1" indent="-205105" algn="l">
                <a:lnSpc>
                  <a:spcPts val="2659"/>
                </a:lnSpc>
                <a:buFont typeface="Arial"/>
                <a:buChar char="•"/>
              </a:pPr>
              <a:r>
                <a:rPr lang="en-US" sz="1899" dirty="0">
                  <a:solidFill>
                    <a:srgbClr val="000000"/>
                  </a:solidFill>
                  <a:latin typeface="Inter"/>
                  <a:ea typeface="Inter"/>
                  <a:cs typeface="Inter"/>
                  <a:sym typeface="Inter"/>
                </a:rPr>
                <a:t>Calculates present/future values in advance, arrears, not given X and force of interest annuities.</a:t>
              </a:r>
            </a:p>
            <a:p>
              <a:pPr marL="410209" lvl="1" indent="-205105" algn="l">
                <a:lnSpc>
                  <a:spcPts val="2659"/>
                </a:lnSpc>
                <a:spcBef>
                  <a:spcPct val="0"/>
                </a:spcBef>
                <a:buFont typeface="Arial"/>
                <a:buChar char="•"/>
              </a:pPr>
              <a:r>
                <a:rPr lang="en-US" sz="1899" dirty="0">
                  <a:solidFill>
                    <a:srgbClr val="000000"/>
                  </a:solidFill>
                  <a:latin typeface="Inter"/>
                  <a:ea typeface="Inter"/>
                  <a:cs typeface="Inter"/>
                  <a:sym typeface="Inter"/>
                </a:rPr>
                <a:t>Calculates years of accumulation in present and future value the 4 mentioned</a:t>
              </a:r>
            </a:p>
            <a:p>
              <a:pPr marL="410209" lvl="1" indent="-205105" algn="l">
                <a:lnSpc>
                  <a:spcPts val="2659"/>
                </a:lnSpc>
                <a:spcBef>
                  <a:spcPct val="0"/>
                </a:spcBef>
                <a:buFont typeface="Arial"/>
                <a:buChar char="•"/>
              </a:pPr>
              <a:r>
                <a:rPr lang="en-US" sz="1899" dirty="0">
                  <a:solidFill>
                    <a:srgbClr val="000000"/>
                  </a:solidFill>
                  <a:latin typeface="Inter"/>
                  <a:ea typeface="Inter"/>
                  <a:cs typeface="Inter"/>
                  <a:sym typeface="Inter"/>
                </a:rPr>
                <a:t>Calculates interest rate required for future and present value for the 4 mentioned</a:t>
              </a:r>
            </a:p>
            <a:p>
              <a:pPr marL="410209" lvl="1" indent="-205105" algn="l">
                <a:lnSpc>
                  <a:spcPts val="2659"/>
                </a:lnSpc>
                <a:spcBef>
                  <a:spcPct val="0"/>
                </a:spcBef>
                <a:buFont typeface="Arial"/>
                <a:buChar char="•"/>
              </a:pPr>
              <a:r>
                <a:rPr lang="en-US" sz="1899" dirty="0">
                  <a:solidFill>
                    <a:srgbClr val="000000"/>
                  </a:solidFill>
                  <a:latin typeface="Inter"/>
                  <a:ea typeface="Inter"/>
                  <a:cs typeface="Inter"/>
                  <a:sym typeface="Inter"/>
                </a:rPr>
                <a:t>Calculates payment amount required for future and present value for the 4 mentioned</a:t>
              </a:r>
            </a:p>
            <a:p>
              <a:pPr marL="410209" lvl="1" indent="-205105" algn="l">
                <a:lnSpc>
                  <a:spcPts val="2659"/>
                </a:lnSpc>
                <a:spcBef>
                  <a:spcPct val="0"/>
                </a:spcBef>
                <a:buFont typeface="Arial"/>
                <a:buChar char="•"/>
              </a:pPr>
              <a:r>
                <a:rPr lang="en-US" sz="1899" dirty="0">
                  <a:solidFill>
                    <a:srgbClr val="000000"/>
                  </a:solidFill>
                  <a:latin typeface="Inter"/>
                  <a:ea typeface="Inter"/>
                  <a:cs typeface="Inter"/>
                  <a:sym typeface="Inter"/>
                </a:rPr>
                <a:t>Calculates the period for future and present value for the 4 mentioned</a:t>
              </a:r>
            </a:p>
            <a:p>
              <a:pPr algn="l">
                <a:lnSpc>
                  <a:spcPts val="2659"/>
                </a:lnSpc>
                <a:spcBef>
                  <a:spcPct val="0"/>
                </a:spcBef>
              </a:pPr>
              <a:endParaRPr lang="en-US" sz="1899" dirty="0">
                <a:solidFill>
                  <a:srgbClr val="000000"/>
                </a:solidFill>
                <a:latin typeface="Inter"/>
                <a:ea typeface="Inter"/>
                <a:cs typeface="Inter"/>
                <a:sym typeface="Inter"/>
              </a:endParaRPr>
            </a:p>
            <a:p>
              <a:pPr algn="ctr">
                <a:lnSpc>
                  <a:spcPts val="2659"/>
                </a:lnSpc>
                <a:spcBef>
                  <a:spcPct val="0"/>
                </a:spcBef>
              </a:pPr>
              <a:r>
                <a:rPr lang="en-US" sz="1899" dirty="0">
                  <a:solidFill>
                    <a:srgbClr val="000000"/>
                  </a:solidFill>
                  <a:latin typeface="Inter"/>
                  <a:ea typeface="Inter"/>
                  <a:cs typeface="Inter"/>
                  <a:sym typeface="Inter"/>
                </a:rPr>
                <a:t>Graphs are supplied for convenience. The navigation toggle is available. The “</a:t>
              </a:r>
              <a:r>
                <a:rPr lang="en-US" sz="1899" u="sng" dirty="0">
                  <a:solidFill>
                    <a:srgbClr val="000000"/>
                  </a:solidFill>
                  <a:latin typeface="Inter"/>
                  <a:ea typeface="Inter"/>
                  <a:cs typeface="Inter"/>
                  <a:sym typeface="Inter"/>
                </a:rPr>
                <a:t>clear button</a:t>
              </a:r>
              <a:r>
                <a:rPr lang="en-US" sz="1899" dirty="0">
                  <a:solidFill>
                    <a:srgbClr val="000000"/>
                  </a:solidFill>
                  <a:latin typeface="Inter"/>
                  <a:ea typeface="Inter"/>
                  <a:cs typeface="Inter"/>
                  <a:sym typeface="Inter"/>
                </a:rPr>
                <a:t>” is also supplied again. Also a link to “</a:t>
              </a:r>
              <a:r>
                <a:rPr lang="en-US" sz="1899" dirty="0" err="1">
                  <a:solidFill>
                    <a:srgbClr val="000000"/>
                  </a:solidFill>
                  <a:latin typeface="Inter"/>
                  <a:ea typeface="Inter"/>
                  <a:cs typeface="Inter"/>
                  <a:sym typeface="Inter"/>
                </a:rPr>
                <a:t>Investment+Annuity</a:t>
              </a:r>
              <a:r>
                <a:rPr lang="en-US" sz="1899" dirty="0">
                  <a:solidFill>
                    <a:srgbClr val="000000"/>
                  </a:solidFill>
                  <a:latin typeface="Inter"/>
                  <a:ea typeface="Inter"/>
                  <a:cs typeface="Inter"/>
                  <a:sym typeface="Inter"/>
                </a:rPr>
                <a:t>” sheet.</a:t>
              </a:r>
            </a:p>
          </p:txBody>
        </p:sp>
      </p:grpSp>
      <p:sp>
        <p:nvSpPr>
          <p:cNvPr id="29" name="TextBox 29"/>
          <p:cNvSpPr txBox="1"/>
          <p:nvPr/>
        </p:nvSpPr>
        <p:spPr>
          <a:xfrm>
            <a:off x="2619999" y="700158"/>
            <a:ext cx="7132976" cy="1590628"/>
          </a:xfrm>
          <a:prstGeom prst="rect">
            <a:avLst/>
          </a:prstGeom>
        </p:spPr>
        <p:txBody>
          <a:bodyPr wrap="square" lIns="0" tIns="0" rIns="0" bIns="0" rtlCol="0" anchor="t">
            <a:spAutoFit/>
          </a:bodyPr>
          <a:lstStyle/>
          <a:p>
            <a:pPr algn="ctr">
              <a:lnSpc>
                <a:spcPts val="12880"/>
              </a:lnSpc>
            </a:pPr>
            <a:r>
              <a:rPr lang="en-US" sz="9200" dirty="0">
                <a:ln w="28575">
                  <a:solidFill>
                    <a:schemeClr val="tx1"/>
                  </a:solidFill>
                </a:ln>
                <a:solidFill>
                  <a:srgbClr val="97AB8B"/>
                </a:solidFill>
                <a:latin typeface="Rubik One"/>
                <a:ea typeface="Rubik One"/>
                <a:cs typeface="Rubik One"/>
                <a:sym typeface="Rubik One"/>
              </a:rPr>
              <a:t>ANNUITIES</a:t>
            </a:r>
          </a:p>
        </p:txBody>
      </p:sp>
      <p:pic>
        <p:nvPicPr>
          <p:cNvPr id="30" name="Audio Recording 21 Aug 2025 at 2:51:45 PM">
            <a:hlinkClick r:id="" action="ppaction://media"/>
            <a:extLst>
              <a:ext uri="{FF2B5EF4-FFF2-40B4-BE49-F238E27FC236}">
                <a16:creationId xmlns:a16="http://schemas.microsoft.com/office/drawing/2014/main" id="{9CD3CC87-B5D6-F478-EEFC-C5A0A24DC9C0}"/>
              </a:ext>
            </a:extLst>
          </p:cNvPr>
          <p:cNvPicPr>
            <a:picLocks noChangeAspect="1"/>
          </p:cNvPicPr>
          <p:nvPr>
            <a:audioFile r:link="rId2"/>
            <p:extLst>
              <p:ext uri="{DAA4B4D4-6D71-4841-9C94-3DE7FCFB9230}">
                <p14:media xmlns:p14="http://schemas.microsoft.com/office/powerpoint/2010/main" r:embed="rId1"/>
              </p:ext>
            </p:extLst>
          </p:nvPr>
        </p:nvPicPr>
        <p:blipFill>
          <a:blip r:embed="rId15">
            <a:duotone>
              <a:prstClr val="black"/>
              <a:schemeClr val="accent1">
                <a:tint val="45000"/>
                <a:satMod val="400000"/>
              </a:schemeClr>
            </a:duotone>
          </a:blip>
          <a:stretch>
            <a:fillRect/>
          </a:stretch>
        </p:blipFill>
        <p:spPr>
          <a:xfrm>
            <a:off x="1586303" y="1053553"/>
            <a:ext cx="812800" cy="812800"/>
          </a:xfrm>
          <a:prstGeom prst="rect">
            <a:avLst/>
          </a:prstGeom>
          <a:solidFill>
            <a:srgbClr val="5C644F"/>
          </a:solidFill>
          <a:ln>
            <a:solidFill>
              <a:schemeClr val="bg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92"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1111" b="-61111"/>
            </a:stretch>
          </a:blipFill>
        </p:spPr>
        <p:txBody>
          <a:bodyPr/>
          <a:lstStyle/>
          <a:p>
            <a:endParaRPr lang="en-US"/>
          </a:p>
        </p:txBody>
      </p:sp>
      <p:grpSp>
        <p:nvGrpSpPr>
          <p:cNvPr id="3" name="Group 3"/>
          <p:cNvGrpSpPr/>
          <p:nvPr/>
        </p:nvGrpSpPr>
        <p:grpSpPr>
          <a:xfrm>
            <a:off x="-4168108" y="-6132634"/>
            <a:ext cx="25569824" cy="23046132"/>
            <a:chOff x="0" y="0"/>
            <a:chExt cx="34093098" cy="30728175"/>
          </a:xfrm>
        </p:grpSpPr>
        <p:sp>
          <p:nvSpPr>
            <p:cNvPr id="4" name="Freeform 4"/>
            <p:cNvSpPr/>
            <p:nvPr/>
          </p:nvSpPr>
          <p:spPr>
            <a:xfrm>
              <a:off x="12192172" y="1975537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5" name="Freeform 5"/>
            <p:cNvSpPr/>
            <p:nvPr/>
          </p:nvSpPr>
          <p:spPr>
            <a:xfrm>
              <a:off x="0" y="150348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6" name="Freeform 6"/>
            <p:cNvSpPr/>
            <p:nvPr/>
          </p:nvSpPr>
          <p:spPr>
            <a:xfrm>
              <a:off x="22338292" y="26904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7" name="Freeform 7"/>
            <p:cNvSpPr/>
            <p:nvPr/>
          </p:nvSpPr>
          <p:spPr>
            <a:xfrm rot="-662622">
              <a:off x="1120334" y="18336845"/>
              <a:ext cx="10177272" cy="10972800"/>
            </a:xfrm>
            <a:custGeom>
              <a:avLst/>
              <a:gdLst/>
              <a:ahLst/>
              <a:cxnLst/>
              <a:rect l="l" t="t" r="r" b="b"/>
              <a:pathLst>
                <a:path w="10177272" h="10972800">
                  <a:moveTo>
                    <a:pt x="0" y="0"/>
                  </a:moveTo>
                  <a:lnTo>
                    <a:pt x="10177272" y="0"/>
                  </a:lnTo>
                  <a:lnTo>
                    <a:pt x="10177272" y="10972800"/>
                  </a:lnTo>
                  <a:lnTo>
                    <a:pt x="0" y="10972800"/>
                  </a:lnTo>
                  <a:lnTo>
                    <a:pt x="0" y="0"/>
                  </a:lnTo>
                  <a:close/>
                </a:path>
              </a:pathLst>
            </a:custGeom>
            <a:blipFill>
              <a:blip r:embed="rId6"/>
              <a:stretch>
                <a:fillRect/>
              </a:stretch>
            </a:blipFill>
          </p:spPr>
          <p:txBody>
            <a:bodyPr/>
            <a:lstStyle/>
            <a:p>
              <a:endParaRPr lang="en-US"/>
            </a:p>
          </p:txBody>
        </p:sp>
        <p:sp>
          <p:nvSpPr>
            <p:cNvPr id="8" name="Freeform 8"/>
            <p:cNvSpPr/>
            <p:nvPr/>
          </p:nvSpPr>
          <p:spPr>
            <a:xfrm>
              <a:off x="24999145" y="3503245"/>
              <a:ext cx="8073649" cy="8297668"/>
            </a:xfrm>
            <a:custGeom>
              <a:avLst/>
              <a:gdLst/>
              <a:ahLst/>
              <a:cxnLst/>
              <a:rect l="l" t="t" r="r" b="b"/>
              <a:pathLst>
                <a:path w="8073649" h="8297668">
                  <a:moveTo>
                    <a:pt x="0" y="0"/>
                  </a:moveTo>
                  <a:lnTo>
                    <a:pt x="8073649" y="0"/>
                  </a:lnTo>
                  <a:lnTo>
                    <a:pt x="8073649" y="8297668"/>
                  </a:lnTo>
                  <a:lnTo>
                    <a:pt x="0" y="8297668"/>
                  </a:lnTo>
                  <a:lnTo>
                    <a:pt x="0" y="0"/>
                  </a:lnTo>
                  <a:close/>
                </a:path>
              </a:pathLst>
            </a:custGeom>
            <a:blipFill>
              <a:blip r:embed="rId7"/>
              <a:stretch>
                <a:fillRect/>
              </a:stretch>
            </a:blipFill>
          </p:spPr>
          <p:txBody>
            <a:bodyPr/>
            <a:lstStyle/>
            <a:p>
              <a:endParaRPr lang="en-US"/>
            </a:p>
          </p:txBody>
        </p:sp>
        <p:sp>
          <p:nvSpPr>
            <p:cNvPr id="9" name="Freeform 9"/>
            <p:cNvSpPr/>
            <p:nvPr/>
          </p:nvSpPr>
          <p:spPr>
            <a:xfrm>
              <a:off x="1685204" y="2165679"/>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0" name="Freeform 10"/>
            <p:cNvSpPr/>
            <p:nvPr/>
          </p:nvSpPr>
          <p:spPr>
            <a:xfrm>
              <a:off x="4047491" y="5486400"/>
              <a:ext cx="7250116" cy="7008445"/>
            </a:xfrm>
            <a:custGeom>
              <a:avLst/>
              <a:gdLst/>
              <a:ahLst/>
              <a:cxnLst/>
              <a:rect l="l" t="t" r="r" b="b"/>
              <a:pathLst>
                <a:path w="7250116" h="7008445">
                  <a:moveTo>
                    <a:pt x="0" y="0"/>
                  </a:moveTo>
                  <a:lnTo>
                    <a:pt x="7250115" y="0"/>
                  </a:lnTo>
                  <a:lnTo>
                    <a:pt x="7250115" y="7008445"/>
                  </a:lnTo>
                  <a:lnTo>
                    <a:pt x="0" y="7008445"/>
                  </a:lnTo>
                  <a:lnTo>
                    <a:pt x="0" y="0"/>
                  </a:lnTo>
                  <a:close/>
                </a:path>
              </a:pathLst>
            </a:custGeom>
            <a:blipFill>
              <a:blip r:embed="rId9"/>
              <a:stretch>
                <a:fillRect/>
              </a:stretch>
            </a:blipFill>
          </p:spPr>
          <p:txBody>
            <a:bodyPr/>
            <a:lstStyle/>
            <a:p>
              <a:endParaRPr lang="en-US"/>
            </a:p>
          </p:txBody>
        </p:sp>
        <p:sp>
          <p:nvSpPr>
            <p:cNvPr id="11" name="Freeform 11"/>
            <p:cNvSpPr/>
            <p:nvPr/>
          </p:nvSpPr>
          <p:spPr>
            <a:xfrm>
              <a:off x="23046655" y="15746045"/>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2" name="Freeform 12"/>
            <p:cNvSpPr/>
            <p:nvPr/>
          </p:nvSpPr>
          <p:spPr>
            <a:xfrm flipV="1">
              <a:off x="17112445" y="0"/>
              <a:ext cx="7886700" cy="10972800"/>
            </a:xfrm>
            <a:custGeom>
              <a:avLst/>
              <a:gdLst/>
              <a:ahLst/>
              <a:cxnLst/>
              <a:rect l="l" t="t" r="r" b="b"/>
              <a:pathLst>
                <a:path w="7886700" h="10972800">
                  <a:moveTo>
                    <a:pt x="0" y="10972800"/>
                  </a:moveTo>
                  <a:lnTo>
                    <a:pt x="7886700" y="10972800"/>
                  </a:lnTo>
                  <a:lnTo>
                    <a:pt x="7886700" y="0"/>
                  </a:lnTo>
                  <a:lnTo>
                    <a:pt x="0" y="0"/>
                  </a:lnTo>
                  <a:lnTo>
                    <a:pt x="0" y="10972800"/>
                  </a:lnTo>
                  <a:close/>
                </a:path>
              </a:pathLst>
            </a:custGeom>
            <a:blipFill>
              <a:blip r:embed="rId10"/>
              <a:stretch>
                <a:fillRect/>
              </a:stretch>
            </a:blipFill>
          </p:spPr>
          <p:txBody>
            <a:bodyPr/>
            <a:lstStyle/>
            <a:p>
              <a:endParaRPr lang="en-US"/>
            </a:p>
          </p:txBody>
        </p:sp>
        <p:sp>
          <p:nvSpPr>
            <p:cNvPr id="13" name="Freeform 13"/>
            <p:cNvSpPr/>
            <p:nvPr/>
          </p:nvSpPr>
          <p:spPr>
            <a:xfrm flipH="1">
              <a:off x="9862777" y="19210012"/>
              <a:ext cx="7886700" cy="10972800"/>
            </a:xfrm>
            <a:custGeom>
              <a:avLst/>
              <a:gdLst/>
              <a:ahLst/>
              <a:cxnLst/>
              <a:rect l="l" t="t" r="r" b="b"/>
              <a:pathLst>
                <a:path w="7886700" h="10972800">
                  <a:moveTo>
                    <a:pt x="7886700" y="0"/>
                  </a:moveTo>
                  <a:lnTo>
                    <a:pt x="0" y="0"/>
                  </a:lnTo>
                  <a:lnTo>
                    <a:pt x="0" y="10972800"/>
                  </a:lnTo>
                  <a:lnTo>
                    <a:pt x="7886700" y="10972800"/>
                  </a:lnTo>
                  <a:lnTo>
                    <a:pt x="7886700" y="0"/>
                  </a:lnTo>
                  <a:close/>
                </a:path>
              </a:pathLst>
            </a:custGeom>
            <a:blipFill>
              <a:blip r:embed="rId10"/>
              <a:stretch>
                <a:fillRect/>
              </a:stretch>
            </a:blipFill>
          </p:spPr>
          <p:txBody>
            <a:bodyPr/>
            <a:lstStyle/>
            <a:p>
              <a:endParaRPr lang="en-US"/>
            </a:p>
          </p:txBody>
        </p:sp>
        <p:sp>
          <p:nvSpPr>
            <p:cNvPr id="14" name="Freeform 14"/>
            <p:cNvSpPr/>
            <p:nvPr/>
          </p:nvSpPr>
          <p:spPr>
            <a:xfrm rot="-3035573" flipH="1" flipV="1">
              <a:off x="23722071" y="18189131"/>
              <a:ext cx="7250116" cy="7008445"/>
            </a:xfrm>
            <a:custGeom>
              <a:avLst/>
              <a:gdLst/>
              <a:ahLst/>
              <a:cxnLst/>
              <a:rect l="l" t="t" r="r" b="b"/>
              <a:pathLst>
                <a:path w="7250116" h="7008445">
                  <a:moveTo>
                    <a:pt x="7250116" y="7008445"/>
                  </a:moveTo>
                  <a:lnTo>
                    <a:pt x="0" y="7008445"/>
                  </a:lnTo>
                  <a:lnTo>
                    <a:pt x="0" y="0"/>
                  </a:lnTo>
                  <a:lnTo>
                    <a:pt x="7250116" y="0"/>
                  </a:lnTo>
                  <a:lnTo>
                    <a:pt x="7250116" y="7008445"/>
                  </a:lnTo>
                  <a:close/>
                </a:path>
              </a:pathLst>
            </a:custGeom>
            <a:blipFill>
              <a:blip r:embed="rId9"/>
              <a:stretch>
                <a:fillRect/>
              </a:stretch>
            </a:blipFill>
          </p:spPr>
          <p:txBody>
            <a:bodyPr/>
            <a:lstStyle/>
            <a:p>
              <a:endParaRPr lang="en-US"/>
            </a:p>
          </p:txBody>
        </p:sp>
      </p:grpSp>
      <p:grpSp>
        <p:nvGrpSpPr>
          <p:cNvPr id="15" name="Group 15"/>
          <p:cNvGrpSpPr/>
          <p:nvPr/>
        </p:nvGrpSpPr>
        <p:grpSpPr>
          <a:xfrm>
            <a:off x="6128607" y="584052"/>
            <a:ext cx="11972702" cy="6944715"/>
            <a:chOff x="0" y="0"/>
            <a:chExt cx="15963603" cy="9259620"/>
          </a:xfrm>
        </p:grpSpPr>
        <p:grpSp>
          <p:nvGrpSpPr>
            <p:cNvPr id="16" name="Group 16"/>
            <p:cNvGrpSpPr>
              <a:grpSpLocks noChangeAspect="1"/>
            </p:cNvGrpSpPr>
            <p:nvPr/>
          </p:nvGrpSpPr>
          <p:grpSpPr>
            <a:xfrm>
              <a:off x="0" y="0"/>
              <a:ext cx="15963603" cy="9259620"/>
              <a:chOff x="0" y="0"/>
              <a:chExt cx="14215872" cy="8245856"/>
            </a:xfrm>
          </p:grpSpPr>
          <p:sp>
            <p:nvSpPr>
              <p:cNvPr id="17" name="Freeform 17"/>
              <p:cNvSpPr/>
              <p:nvPr/>
            </p:nvSpPr>
            <p:spPr>
              <a:xfrm>
                <a:off x="0" y="0"/>
                <a:ext cx="14215872" cy="8245856"/>
              </a:xfrm>
              <a:custGeom>
                <a:avLst/>
                <a:gdLst/>
                <a:ahLst/>
                <a:cxnLst/>
                <a:rect l="l" t="t" r="r" b="b"/>
                <a:pathLst>
                  <a:path w="14215872" h="8245856">
                    <a:moveTo>
                      <a:pt x="0" y="0"/>
                    </a:moveTo>
                    <a:lnTo>
                      <a:pt x="14215872" y="0"/>
                    </a:lnTo>
                    <a:lnTo>
                      <a:pt x="14215872" y="8245856"/>
                    </a:lnTo>
                    <a:lnTo>
                      <a:pt x="0" y="8245856"/>
                    </a:lnTo>
                    <a:lnTo>
                      <a:pt x="0" y="0"/>
                    </a:lnTo>
                    <a:close/>
                  </a:path>
                </a:pathLst>
              </a:custGeom>
              <a:blipFill>
                <a:blip r:embed="rId11"/>
                <a:stretch>
                  <a:fillRect/>
                </a:stretch>
              </a:blipFill>
            </p:spPr>
            <p:txBody>
              <a:bodyPr/>
              <a:lstStyle/>
              <a:p>
                <a:endParaRPr lang="en-US"/>
              </a:p>
            </p:txBody>
          </p:sp>
        </p:grpSp>
        <p:grpSp>
          <p:nvGrpSpPr>
            <p:cNvPr id="18" name="Group 18"/>
            <p:cNvGrpSpPr>
              <a:grpSpLocks noChangeAspect="1"/>
            </p:cNvGrpSpPr>
            <p:nvPr/>
          </p:nvGrpSpPr>
          <p:grpSpPr>
            <a:xfrm>
              <a:off x="1773562" y="188631"/>
              <a:ext cx="12416479" cy="8037954"/>
              <a:chOff x="0" y="0"/>
              <a:chExt cx="11021225" cy="7134720"/>
            </a:xfrm>
          </p:grpSpPr>
          <p:sp>
            <p:nvSpPr>
              <p:cNvPr id="19" name="Freeform 19"/>
              <p:cNvSpPr/>
              <p:nvPr/>
            </p:nvSpPr>
            <p:spPr>
              <a:xfrm>
                <a:off x="0" y="0"/>
                <a:ext cx="11021187" cy="7134733"/>
              </a:xfrm>
              <a:custGeom>
                <a:avLst/>
                <a:gdLst/>
                <a:ahLst/>
                <a:cxnLst/>
                <a:rect l="l" t="t" r="r" b="b"/>
                <a:pathLst>
                  <a:path w="11021187" h="7134733">
                    <a:moveTo>
                      <a:pt x="128397" y="0"/>
                    </a:moveTo>
                    <a:cubicBezTo>
                      <a:pt x="57404" y="0"/>
                      <a:pt x="0" y="57404"/>
                      <a:pt x="0" y="128397"/>
                    </a:cubicBezTo>
                    <a:lnTo>
                      <a:pt x="0" y="7134733"/>
                    </a:lnTo>
                    <a:lnTo>
                      <a:pt x="11021187" y="7134733"/>
                    </a:lnTo>
                    <a:lnTo>
                      <a:pt x="11021187" y="128397"/>
                    </a:lnTo>
                    <a:cubicBezTo>
                      <a:pt x="11021187" y="57404"/>
                      <a:pt x="10963783" y="0"/>
                      <a:pt x="10892917" y="0"/>
                    </a:cubicBezTo>
                    <a:lnTo>
                      <a:pt x="6132703" y="0"/>
                    </a:lnTo>
                    <a:cubicBezTo>
                      <a:pt x="6115431" y="0"/>
                      <a:pt x="6101461" y="13970"/>
                      <a:pt x="6101461" y="31242"/>
                    </a:cubicBezTo>
                    <a:lnTo>
                      <a:pt x="6101461" y="141097"/>
                    </a:lnTo>
                    <a:cubicBezTo>
                      <a:pt x="6101461" y="183642"/>
                      <a:pt x="6066917" y="218186"/>
                      <a:pt x="6024372" y="218186"/>
                    </a:cubicBezTo>
                    <a:lnTo>
                      <a:pt x="5000752" y="218186"/>
                    </a:lnTo>
                    <a:cubicBezTo>
                      <a:pt x="4958207" y="218186"/>
                      <a:pt x="4923663" y="183642"/>
                      <a:pt x="4923663" y="141097"/>
                    </a:cubicBezTo>
                    <a:lnTo>
                      <a:pt x="4923663" y="31242"/>
                    </a:lnTo>
                    <a:cubicBezTo>
                      <a:pt x="4923663" y="13970"/>
                      <a:pt x="4909693" y="0"/>
                      <a:pt x="4892421" y="0"/>
                    </a:cubicBezTo>
                    <a:close/>
                  </a:path>
                </a:pathLst>
              </a:custGeom>
              <a:blipFill>
                <a:blip r:embed="rId12"/>
                <a:stretch>
                  <a:fillRect l="-1789" r="-1789"/>
                </a:stretch>
              </a:blipFill>
            </p:spPr>
            <p:txBody>
              <a:bodyPr/>
              <a:lstStyle/>
              <a:p>
                <a:endParaRPr lang="en-US"/>
              </a:p>
            </p:txBody>
          </p:sp>
        </p:grpSp>
      </p:grpSp>
      <p:grpSp>
        <p:nvGrpSpPr>
          <p:cNvPr id="20" name="Group 20"/>
          <p:cNvGrpSpPr/>
          <p:nvPr/>
        </p:nvGrpSpPr>
        <p:grpSpPr>
          <a:xfrm>
            <a:off x="427433" y="721072"/>
            <a:ext cx="5545108" cy="8844855"/>
            <a:chOff x="0" y="0"/>
            <a:chExt cx="7393478" cy="11793140"/>
          </a:xfrm>
        </p:grpSpPr>
        <p:grpSp>
          <p:nvGrpSpPr>
            <p:cNvPr id="21" name="Group 21"/>
            <p:cNvGrpSpPr/>
            <p:nvPr/>
          </p:nvGrpSpPr>
          <p:grpSpPr>
            <a:xfrm>
              <a:off x="0" y="1029176"/>
              <a:ext cx="7393478" cy="10763964"/>
              <a:chOff x="0" y="0"/>
              <a:chExt cx="2001697" cy="2914217"/>
            </a:xfrm>
          </p:grpSpPr>
          <p:sp>
            <p:nvSpPr>
              <p:cNvPr id="22" name="Freeform 22"/>
              <p:cNvSpPr/>
              <p:nvPr/>
            </p:nvSpPr>
            <p:spPr>
              <a:xfrm>
                <a:off x="0" y="0"/>
                <a:ext cx="2001697" cy="2914217"/>
              </a:xfrm>
              <a:custGeom>
                <a:avLst/>
                <a:gdLst/>
                <a:ahLst/>
                <a:cxnLst/>
                <a:rect l="l" t="t" r="r" b="b"/>
                <a:pathLst>
                  <a:path w="2001697" h="2914217">
                    <a:moveTo>
                      <a:pt x="27923" y="0"/>
                    </a:moveTo>
                    <a:lnTo>
                      <a:pt x="1973774" y="0"/>
                    </a:lnTo>
                    <a:cubicBezTo>
                      <a:pt x="1981179" y="0"/>
                      <a:pt x="1988282" y="2942"/>
                      <a:pt x="1993518" y="8179"/>
                    </a:cubicBezTo>
                    <a:cubicBezTo>
                      <a:pt x="1998755" y="13415"/>
                      <a:pt x="2001697" y="20518"/>
                      <a:pt x="2001697" y="27923"/>
                    </a:cubicBezTo>
                    <a:lnTo>
                      <a:pt x="2001697" y="2886293"/>
                    </a:lnTo>
                    <a:cubicBezTo>
                      <a:pt x="2001697" y="2893699"/>
                      <a:pt x="1998755" y="2900801"/>
                      <a:pt x="1993518" y="2906038"/>
                    </a:cubicBezTo>
                    <a:cubicBezTo>
                      <a:pt x="1988282" y="2911275"/>
                      <a:pt x="1981179" y="2914217"/>
                      <a:pt x="1973774" y="2914217"/>
                    </a:cubicBezTo>
                    <a:lnTo>
                      <a:pt x="27923" y="2914217"/>
                    </a:lnTo>
                    <a:cubicBezTo>
                      <a:pt x="12502" y="2914217"/>
                      <a:pt x="0" y="2901715"/>
                      <a:pt x="0" y="2886293"/>
                    </a:cubicBezTo>
                    <a:lnTo>
                      <a:pt x="0" y="27923"/>
                    </a:lnTo>
                    <a:cubicBezTo>
                      <a:pt x="0" y="20518"/>
                      <a:pt x="2942" y="13415"/>
                      <a:pt x="8179" y="8179"/>
                    </a:cubicBezTo>
                    <a:cubicBezTo>
                      <a:pt x="13415" y="2942"/>
                      <a:pt x="20518" y="0"/>
                      <a:pt x="27923" y="0"/>
                    </a:cubicBezTo>
                    <a:close/>
                  </a:path>
                </a:pathLst>
              </a:custGeom>
              <a:solidFill>
                <a:srgbClr val="FFFFFF"/>
              </a:solidFill>
            </p:spPr>
            <p:txBody>
              <a:bodyPr/>
              <a:lstStyle/>
              <a:p>
                <a:endParaRPr lang="en-US"/>
              </a:p>
            </p:txBody>
          </p:sp>
          <p:sp>
            <p:nvSpPr>
              <p:cNvPr id="23" name="TextBox 23"/>
              <p:cNvSpPr txBox="1"/>
              <p:nvPr/>
            </p:nvSpPr>
            <p:spPr>
              <a:xfrm>
                <a:off x="0" y="-38100"/>
                <a:ext cx="2001697" cy="295231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667563" y="0"/>
              <a:ext cx="2058352" cy="205835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6B7B5E"/>
                </a:solidFill>
                <a:prstDash val="solid"/>
                <a:miter/>
              </a:ln>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3129429" y="562729"/>
              <a:ext cx="1134619" cy="1107199"/>
            </a:xfrm>
            <a:custGeom>
              <a:avLst/>
              <a:gdLst/>
              <a:ahLst/>
              <a:cxnLst/>
              <a:rect l="l" t="t" r="r" b="b"/>
              <a:pathLst>
                <a:path w="1134619" h="1107199">
                  <a:moveTo>
                    <a:pt x="0" y="0"/>
                  </a:moveTo>
                  <a:lnTo>
                    <a:pt x="1134619" y="0"/>
                  </a:lnTo>
                  <a:lnTo>
                    <a:pt x="1134619" y="1107199"/>
                  </a:lnTo>
                  <a:lnTo>
                    <a:pt x="0" y="11071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8" name="TextBox 28"/>
            <p:cNvSpPr txBox="1"/>
            <p:nvPr/>
          </p:nvSpPr>
          <p:spPr>
            <a:xfrm>
              <a:off x="416722" y="2426569"/>
              <a:ext cx="6560033" cy="8419253"/>
            </a:xfrm>
            <a:prstGeom prst="rect">
              <a:avLst/>
            </a:prstGeom>
          </p:spPr>
          <p:txBody>
            <a:bodyPr lIns="0" tIns="0" rIns="0" bIns="0" rtlCol="0" anchor="t">
              <a:spAutoFit/>
            </a:bodyPr>
            <a:lstStyle/>
            <a:p>
              <a:pPr algn="ctr">
                <a:lnSpc>
                  <a:spcPts val="2659"/>
                </a:lnSpc>
                <a:spcBef>
                  <a:spcPct val="0"/>
                </a:spcBef>
              </a:pPr>
              <a:r>
                <a:rPr lang="en-US" sz="1899">
                  <a:solidFill>
                    <a:srgbClr val="384F31"/>
                  </a:solidFill>
                  <a:latin typeface="Inter"/>
                  <a:ea typeface="Inter"/>
                  <a:cs typeface="Inter"/>
                  <a:sym typeface="Inter"/>
                </a:rPr>
                <a:t>Increasing payment calculator that:</a:t>
              </a:r>
            </a:p>
            <a:p>
              <a:pPr algn="ctr">
                <a:lnSpc>
                  <a:spcPts val="2659"/>
                </a:lnSpc>
                <a:spcBef>
                  <a:spcPct val="0"/>
                </a:spcBef>
              </a:pPr>
              <a:endParaRPr lang="en-US" sz="1899">
                <a:solidFill>
                  <a:srgbClr val="384F31"/>
                </a:solidFill>
                <a:latin typeface="Inter"/>
                <a:ea typeface="Inter"/>
                <a:cs typeface="Inter"/>
                <a:sym typeface="Inter"/>
              </a:endParaRPr>
            </a:p>
            <a:p>
              <a:pPr marL="410209" lvl="1" indent="-205105" algn="l">
                <a:lnSpc>
                  <a:spcPts val="2659"/>
                </a:lnSpc>
                <a:buFont typeface="Arial"/>
                <a:buChar char="•"/>
              </a:pPr>
              <a:r>
                <a:rPr lang="en-US" sz="1899">
                  <a:solidFill>
                    <a:srgbClr val="384F31"/>
                  </a:solidFill>
                  <a:latin typeface="Inter"/>
                  <a:ea typeface="Inter"/>
                  <a:cs typeface="Inter"/>
                  <a:sym typeface="Inter"/>
                </a:rPr>
                <a:t>Calculates the present and future value for arrears and advance payments for both payments increasing every next period and payments increasing every k periods.</a:t>
              </a:r>
            </a:p>
            <a:p>
              <a:pPr marL="410209" lvl="1" indent="-205105" algn="l">
                <a:lnSpc>
                  <a:spcPts val="2659"/>
                </a:lnSpc>
                <a:spcBef>
                  <a:spcPct val="0"/>
                </a:spcBef>
                <a:buFont typeface="Arial"/>
                <a:buChar char="•"/>
              </a:pPr>
              <a:r>
                <a:rPr lang="en-US" sz="1899">
                  <a:solidFill>
                    <a:srgbClr val="384F31"/>
                  </a:solidFill>
                  <a:latin typeface="Inter"/>
                  <a:ea typeface="Inter"/>
                  <a:cs typeface="Inter"/>
                  <a:sym typeface="Inter"/>
                </a:rPr>
                <a:t>Calculate the payment amount in terms of the future and present value for arrears and advance payments for both payments increasing every next period and increasing every k periods</a:t>
              </a:r>
            </a:p>
            <a:p>
              <a:pPr algn="ctr">
                <a:lnSpc>
                  <a:spcPts val="2659"/>
                </a:lnSpc>
                <a:spcBef>
                  <a:spcPct val="0"/>
                </a:spcBef>
              </a:pPr>
              <a:endParaRPr lang="en-US" sz="1899">
                <a:solidFill>
                  <a:srgbClr val="384F31"/>
                </a:solidFill>
                <a:latin typeface="Inter"/>
                <a:ea typeface="Inter"/>
                <a:cs typeface="Inter"/>
                <a:sym typeface="Inter"/>
              </a:endParaRPr>
            </a:p>
            <a:p>
              <a:pPr algn="ctr">
                <a:lnSpc>
                  <a:spcPts val="2659"/>
                </a:lnSpc>
                <a:spcBef>
                  <a:spcPct val="0"/>
                </a:spcBef>
              </a:pPr>
              <a:r>
                <a:rPr lang="en-US" sz="1899">
                  <a:solidFill>
                    <a:srgbClr val="384F31"/>
                  </a:solidFill>
                  <a:latin typeface="Inter"/>
                  <a:ea typeface="Inter"/>
                  <a:cs typeface="Inter"/>
                  <a:sym typeface="Inter"/>
                </a:rPr>
                <a:t>Graphs are supplied for convenience. The navigation toggle is available for sheet navigation within the workbook.</a:t>
              </a:r>
            </a:p>
            <a:p>
              <a:pPr algn="ctr">
                <a:lnSpc>
                  <a:spcPts val="2659"/>
                </a:lnSpc>
                <a:spcBef>
                  <a:spcPct val="0"/>
                </a:spcBef>
              </a:pPr>
              <a:endParaRPr lang="en-US" sz="1899">
                <a:solidFill>
                  <a:srgbClr val="384F31"/>
                </a:solidFill>
                <a:latin typeface="Inter"/>
                <a:ea typeface="Inter"/>
                <a:cs typeface="Inter"/>
                <a:sym typeface="Inter"/>
              </a:endParaRPr>
            </a:p>
            <a:p>
              <a:pPr algn="ctr">
                <a:lnSpc>
                  <a:spcPts val="2659"/>
                </a:lnSpc>
                <a:spcBef>
                  <a:spcPct val="0"/>
                </a:spcBef>
              </a:pPr>
              <a:r>
                <a:rPr lang="en-US" sz="1899">
                  <a:solidFill>
                    <a:srgbClr val="384F31"/>
                  </a:solidFill>
                  <a:latin typeface="Inter"/>
                  <a:ea typeface="Inter"/>
                  <a:cs typeface="Inter"/>
                  <a:sym typeface="Inter"/>
                </a:rPr>
                <a:t>The “</a:t>
              </a:r>
              <a:r>
                <a:rPr lang="en-US" sz="1899" u="sng">
                  <a:solidFill>
                    <a:srgbClr val="384F31"/>
                  </a:solidFill>
                  <a:latin typeface="Inter"/>
                  <a:ea typeface="Inter"/>
                  <a:cs typeface="Inter"/>
                  <a:sym typeface="Inter"/>
                </a:rPr>
                <a:t>clear button</a:t>
              </a:r>
              <a:r>
                <a:rPr lang="en-US" sz="1899">
                  <a:solidFill>
                    <a:srgbClr val="384F31"/>
                  </a:solidFill>
                  <a:latin typeface="Inter"/>
                  <a:ea typeface="Inter"/>
                  <a:cs typeface="Inter"/>
                  <a:sym typeface="Inter"/>
                </a:rPr>
                <a:t>” is also supplied again for use.</a:t>
              </a:r>
            </a:p>
          </p:txBody>
        </p:sp>
      </p:grpSp>
      <p:sp>
        <p:nvSpPr>
          <p:cNvPr id="29" name="TextBox 29"/>
          <p:cNvSpPr txBox="1"/>
          <p:nvPr/>
        </p:nvSpPr>
        <p:spPr>
          <a:xfrm>
            <a:off x="6894257" y="7682644"/>
            <a:ext cx="10441367" cy="1593486"/>
          </a:xfrm>
          <a:prstGeom prst="rect">
            <a:avLst/>
          </a:prstGeom>
        </p:spPr>
        <p:txBody>
          <a:bodyPr wrap="square" lIns="0" tIns="0" rIns="0" bIns="0" rtlCol="0" anchor="t">
            <a:spAutoFit/>
          </a:bodyPr>
          <a:lstStyle/>
          <a:p>
            <a:pPr algn="ctr">
              <a:lnSpc>
                <a:spcPts val="13023"/>
              </a:lnSpc>
              <a:spcBef>
                <a:spcPct val="0"/>
              </a:spcBef>
            </a:pPr>
            <a:r>
              <a:rPr lang="en-US" sz="9302" dirty="0">
                <a:ln w="19050">
                  <a:solidFill>
                    <a:schemeClr val="bg1"/>
                  </a:solidFill>
                </a:ln>
                <a:solidFill>
                  <a:srgbClr val="5C644F"/>
                </a:solidFill>
                <a:latin typeface="Apricots"/>
                <a:ea typeface="Apricots"/>
                <a:cs typeface="Apricots"/>
                <a:sym typeface="Apricots"/>
              </a:rPr>
              <a:t>Increasing Annuities</a:t>
            </a:r>
          </a:p>
        </p:txBody>
      </p:sp>
      <p:pic>
        <p:nvPicPr>
          <p:cNvPr id="30" name="Audio Recording 19 Aug 2025 at 1:33:33 AM">
            <a:hlinkClick r:id="" action="ppaction://media"/>
            <a:extLst>
              <a:ext uri="{FF2B5EF4-FFF2-40B4-BE49-F238E27FC236}">
                <a16:creationId xmlns:a16="http://schemas.microsoft.com/office/drawing/2014/main" id="{02D090CA-2CBF-3897-08AB-91164E799C62}"/>
              </a:ext>
            </a:extLst>
          </p:cNvPr>
          <p:cNvPicPr>
            <a:picLocks noChangeAspect="1"/>
          </p:cNvPicPr>
          <p:nvPr>
            <a:audioFile r:link="rId2"/>
            <p:extLst>
              <p:ext uri="{DAA4B4D4-6D71-4841-9C94-3DE7FCFB9230}">
                <p14:media xmlns:p14="http://schemas.microsoft.com/office/powerpoint/2010/main" r:embed="rId1"/>
              </p:ext>
            </p:extLst>
          </p:nvPr>
        </p:nvPicPr>
        <p:blipFill>
          <a:blip r:embed="rId15">
            <a:duotone>
              <a:prstClr val="black"/>
              <a:schemeClr val="accent1">
                <a:tint val="45000"/>
                <a:satMod val="400000"/>
              </a:schemeClr>
            </a:duotone>
          </a:blip>
          <a:stretch>
            <a:fillRect/>
          </a:stretch>
        </p:blipFill>
        <p:spPr>
          <a:xfrm>
            <a:off x="6082905" y="8072987"/>
            <a:ext cx="812800" cy="812800"/>
          </a:xfrm>
          <a:prstGeom prst="rect">
            <a:avLst/>
          </a:prstGeom>
          <a:solidFill>
            <a:srgbClr val="5C644F"/>
          </a:solidFill>
          <a:ln>
            <a:solidFill>
              <a:schemeClr val="bg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1111" b="-61111"/>
            </a:stretch>
          </a:blipFill>
        </p:spPr>
        <p:txBody>
          <a:bodyPr/>
          <a:lstStyle/>
          <a:p>
            <a:endParaRPr lang="en-US"/>
          </a:p>
        </p:txBody>
      </p:sp>
      <p:grpSp>
        <p:nvGrpSpPr>
          <p:cNvPr id="3" name="Group 3"/>
          <p:cNvGrpSpPr/>
          <p:nvPr/>
        </p:nvGrpSpPr>
        <p:grpSpPr>
          <a:xfrm>
            <a:off x="-4168108" y="-6132634"/>
            <a:ext cx="25569824" cy="23046132"/>
            <a:chOff x="0" y="0"/>
            <a:chExt cx="34093098" cy="30728175"/>
          </a:xfrm>
        </p:grpSpPr>
        <p:sp>
          <p:nvSpPr>
            <p:cNvPr id="4" name="Freeform 4"/>
            <p:cNvSpPr/>
            <p:nvPr/>
          </p:nvSpPr>
          <p:spPr>
            <a:xfrm>
              <a:off x="12192172" y="1975537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5" name="Freeform 5"/>
            <p:cNvSpPr/>
            <p:nvPr/>
          </p:nvSpPr>
          <p:spPr>
            <a:xfrm>
              <a:off x="0" y="150348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6" name="Freeform 6"/>
            <p:cNvSpPr/>
            <p:nvPr/>
          </p:nvSpPr>
          <p:spPr>
            <a:xfrm>
              <a:off x="22338292" y="26904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7" name="Freeform 7"/>
            <p:cNvSpPr/>
            <p:nvPr/>
          </p:nvSpPr>
          <p:spPr>
            <a:xfrm rot="-662622">
              <a:off x="1120334" y="18336845"/>
              <a:ext cx="10177272" cy="10972800"/>
            </a:xfrm>
            <a:custGeom>
              <a:avLst/>
              <a:gdLst/>
              <a:ahLst/>
              <a:cxnLst/>
              <a:rect l="l" t="t" r="r" b="b"/>
              <a:pathLst>
                <a:path w="10177272" h="10972800">
                  <a:moveTo>
                    <a:pt x="0" y="0"/>
                  </a:moveTo>
                  <a:lnTo>
                    <a:pt x="10177272" y="0"/>
                  </a:lnTo>
                  <a:lnTo>
                    <a:pt x="10177272" y="10972800"/>
                  </a:lnTo>
                  <a:lnTo>
                    <a:pt x="0" y="10972800"/>
                  </a:lnTo>
                  <a:lnTo>
                    <a:pt x="0" y="0"/>
                  </a:lnTo>
                  <a:close/>
                </a:path>
              </a:pathLst>
            </a:custGeom>
            <a:blipFill>
              <a:blip r:embed="rId6"/>
              <a:stretch>
                <a:fillRect/>
              </a:stretch>
            </a:blipFill>
          </p:spPr>
          <p:txBody>
            <a:bodyPr/>
            <a:lstStyle/>
            <a:p>
              <a:endParaRPr lang="en-US"/>
            </a:p>
          </p:txBody>
        </p:sp>
        <p:sp>
          <p:nvSpPr>
            <p:cNvPr id="8" name="Freeform 8"/>
            <p:cNvSpPr/>
            <p:nvPr/>
          </p:nvSpPr>
          <p:spPr>
            <a:xfrm>
              <a:off x="24999145" y="3503245"/>
              <a:ext cx="8073649" cy="8297668"/>
            </a:xfrm>
            <a:custGeom>
              <a:avLst/>
              <a:gdLst/>
              <a:ahLst/>
              <a:cxnLst/>
              <a:rect l="l" t="t" r="r" b="b"/>
              <a:pathLst>
                <a:path w="8073649" h="8297668">
                  <a:moveTo>
                    <a:pt x="0" y="0"/>
                  </a:moveTo>
                  <a:lnTo>
                    <a:pt x="8073649" y="0"/>
                  </a:lnTo>
                  <a:lnTo>
                    <a:pt x="8073649" y="8297668"/>
                  </a:lnTo>
                  <a:lnTo>
                    <a:pt x="0" y="8297668"/>
                  </a:lnTo>
                  <a:lnTo>
                    <a:pt x="0" y="0"/>
                  </a:lnTo>
                  <a:close/>
                </a:path>
              </a:pathLst>
            </a:custGeom>
            <a:blipFill>
              <a:blip r:embed="rId7"/>
              <a:stretch>
                <a:fillRect/>
              </a:stretch>
            </a:blipFill>
          </p:spPr>
          <p:txBody>
            <a:bodyPr/>
            <a:lstStyle/>
            <a:p>
              <a:endParaRPr lang="en-US"/>
            </a:p>
          </p:txBody>
        </p:sp>
        <p:sp>
          <p:nvSpPr>
            <p:cNvPr id="9" name="Freeform 9"/>
            <p:cNvSpPr/>
            <p:nvPr/>
          </p:nvSpPr>
          <p:spPr>
            <a:xfrm>
              <a:off x="1685204" y="2165679"/>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0" name="Freeform 10"/>
            <p:cNvSpPr/>
            <p:nvPr/>
          </p:nvSpPr>
          <p:spPr>
            <a:xfrm>
              <a:off x="4047491" y="5486400"/>
              <a:ext cx="7250116" cy="7008445"/>
            </a:xfrm>
            <a:custGeom>
              <a:avLst/>
              <a:gdLst/>
              <a:ahLst/>
              <a:cxnLst/>
              <a:rect l="l" t="t" r="r" b="b"/>
              <a:pathLst>
                <a:path w="7250116" h="7008445">
                  <a:moveTo>
                    <a:pt x="0" y="0"/>
                  </a:moveTo>
                  <a:lnTo>
                    <a:pt x="7250115" y="0"/>
                  </a:lnTo>
                  <a:lnTo>
                    <a:pt x="7250115" y="7008445"/>
                  </a:lnTo>
                  <a:lnTo>
                    <a:pt x="0" y="7008445"/>
                  </a:lnTo>
                  <a:lnTo>
                    <a:pt x="0" y="0"/>
                  </a:lnTo>
                  <a:close/>
                </a:path>
              </a:pathLst>
            </a:custGeom>
            <a:blipFill>
              <a:blip r:embed="rId9"/>
              <a:stretch>
                <a:fillRect/>
              </a:stretch>
            </a:blipFill>
          </p:spPr>
          <p:txBody>
            <a:bodyPr/>
            <a:lstStyle/>
            <a:p>
              <a:endParaRPr lang="en-US"/>
            </a:p>
          </p:txBody>
        </p:sp>
        <p:sp>
          <p:nvSpPr>
            <p:cNvPr id="11" name="Freeform 11"/>
            <p:cNvSpPr/>
            <p:nvPr/>
          </p:nvSpPr>
          <p:spPr>
            <a:xfrm>
              <a:off x="23046655" y="15746045"/>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2" name="Freeform 12"/>
            <p:cNvSpPr/>
            <p:nvPr/>
          </p:nvSpPr>
          <p:spPr>
            <a:xfrm flipV="1">
              <a:off x="17112445" y="0"/>
              <a:ext cx="7886700" cy="10972800"/>
            </a:xfrm>
            <a:custGeom>
              <a:avLst/>
              <a:gdLst/>
              <a:ahLst/>
              <a:cxnLst/>
              <a:rect l="l" t="t" r="r" b="b"/>
              <a:pathLst>
                <a:path w="7886700" h="10972800">
                  <a:moveTo>
                    <a:pt x="0" y="10972800"/>
                  </a:moveTo>
                  <a:lnTo>
                    <a:pt x="7886700" y="10972800"/>
                  </a:lnTo>
                  <a:lnTo>
                    <a:pt x="7886700" y="0"/>
                  </a:lnTo>
                  <a:lnTo>
                    <a:pt x="0" y="0"/>
                  </a:lnTo>
                  <a:lnTo>
                    <a:pt x="0" y="10972800"/>
                  </a:lnTo>
                  <a:close/>
                </a:path>
              </a:pathLst>
            </a:custGeom>
            <a:blipFill>
              <a:blip r:embed="rId10"/>
              <a:stretch>
                <a:fillRect/>
              </a:stretch>
            </a:blipFill>
          </p:spPr>
          <p:txBody>
            <a:bodyPr/>
            <a:lstStyle/>
            <a:p>
              <a:endParaRPr lang="en-US"/>
            </a:p>
          </p:txBody>
        </p:sp>
        <p:sp>
          <p:nvSpPr>
            <p:cNvPr id="13" name="Freeform 13"/>
            <p:cNvSpPr/>
            <p:nvPr/>
          </p:nvSpPr>
          <p:spPr>
            <a:xfrm flipH="1">
              <a:off x="9862777" y="19210012"/>
              <a:ext cx="7886700" cy="10972800"/>
            </a:xfrm>
            <a:custGeom>
              <a:avLst/>
              <a:gdLst/>
              <a:ahLst/>
              <a:cxnLst/>
              <a:rect l="l" t="t" r="r" b="b"/>
              <a:pathLst>
                <a:path w="7886700" h="10972800">
                  <a:moveTo>
                    <a:pt x="7886700" y="0"/>
                  </a:moveTo>
                  <a:lnTo>
                    <a:pt x="0" y="0"/>
                  </a:lnTo>
                  <a:lnTo>
                    <a:pt x="0" y="10972800"/>
                  </a:lnTo>
                  <a:lnTo>
                    <a:pt x="7886700" y="10972800"/>
                  </a:lnTo>
                  <a:lnTo>
                    <a:pt x="7886700" y="0"/>
                  </a:lnTo>
                  <a:close/>
                </a:path>
              </a:pathLst>
            </a:custGeom>
            <a:blipFill>
              <a:blip r:embed="rId10"/>
              <a:stretch>
                <a:fillRect/>
              </a:stretch>
            </a:blipFill>
          </p:spPr>
          <p:txBody>
            <a:bodyPr/>
            <a:lstStyle/>
            <a:p>
              <a:endParaRPr lang="en-US"/>
            </a:p>
          </p:txBody>
        </p:sp>
        <p:sp>
          <p:nvSpPr>
            <p:cNvPr id="14" name="Freeform 14"/>
            <p:cNvSpPr/>
            <p:nvPr/>
          </p:nvSpPr>
          <p:spPr>
            <a:xfrm rot="-3035573" flipH="1" flipV="1">
              <a:off x="23722071" y="18189131"/>
              <a:ext cx="7250116" cy="7008445"/>
            </a:xfrm>
            <a:custGeom>
              <a:avLst/>
              <a:gdLst/>
              <a:ahLst/>
              <a:cxnLst/>
              <a:rect l="l" t="t" r="r" b="b"/>
              <a:pathLst>
                <a:path w="7250116" h="7008445">
                  <a:moveTo>
                    <a:pt x="7250116" y="7008445"/>
                  </a:moveTo>
                  <a:lnTo>
                    <a:pt x="0" y="7008445"/>
                  </a:lnTo>
                  <a:lnTo>
                    <a:pt x="0" y="0"/>
                  </a:lnTo>
                  <a:lnTo>
                    <a:pt x="7250116" y="0"/>
                  </a:lnTo>
                  <a:lnTo>
                    <a:pt x="7250116" y="7008445"/>
                  </a:lnTo>
                  <a:close/>
                </a:path>
              </a:pathLst>
            </a:custGeom>
            <a:blipFill>
              <a:blip r:embed="rId9"/>
              <a:stretch>
                <a:fillRect/>
              </a:stretch>
            </a:blipFill>
          </p:spPr>
          <p:txBody>
            <a:bodyPr/>
            <a:lstStyle/>
            <a:p>
              <a:endParaRPr lang="en-US"/>
            </a:p>
          </p:txBody>
        </p:sp>
      </p:grpSp>
      <p:grpSp>
        <p:nvGrpSpPr>
          <p:cNvPr id="15" name="Group 15"/>
          <p:cNvGrpSpPr/>
          <p:nvPr/>
        </p:nvGrpSpPr>
        <p:grpSpPr>
          <a:xfrm>
            <a:off x="151547" y="2639060"/>
            <a:ext cx="11697820" cy="6785270"/>
            <a:chOff x="0" y="0"/>
            <a:chExt cx="15597093" cy="9047027"/>
          </a:xfrm>
        </p:grpSpPr>
        <p:grpSp>
          <p:nvGrpSpPr>
            <p:cNvPr id="16" name="Group 16"/>
            <p:cNvGrpSpPr>
              <a:grpSpLocks noChangeAspect="1"/>
            </p:cNvGrpSpPr>
            <p:nvPr/>
          </p:nvGrpSpPr>
          <p:grpSpPr>
            <a:xfrm>
              <a:off x="0" y="0"/>
              <a:ext cx="15597093" cy="9047027"/>
              <a:chOff x="0" y="0"/>
              <a:chExt cx="14215872" cy="8245856"/>
            </a:xfrm>
          </p:grpSpPr>
          <p:sp>
            <p:nvSpPr>
              <p:cNvPr id="17" name="Freeform 17"/>
              <p:cNvSpPr/>
              <p:nvPr/>
            </p:nvSpPr>
            <p:spPr>
              <a:xfrm>
                <a:off x="0" y="0"/>
                <a:ext cx="14215872" cy="8245856"/>
              </a:xfrm>
              <a:custGeom>
                <a:avLst/>
                <a:gdLst/>
                <a:ahLst/>
                <a:cxnLst/>
                <a:rect l="l" t="t" r="r" b="b"/>
                <a:pathLst>
                  <a:path w="14215872" h="8245856">
                    <a:moveTo>
                      <a:pt x="0" y="0"/>
                    </a:moveTo>
                    <a:lnTo>
                      <a:pt x="14215872" y="0"/>
                    </a:lnTo>
                    <a:lnTo>
                      <a:pt x="14215872" y="8245856"/>
                    </a:lnTo>
                    <a:lnTo>
                      <a:pt x="0" y="8245856"/>
                    </a:lnTo>
                    <a:lnTo>
                      <a:pt x="0" y="0"/>
                    </a:lnTo>
                    <a:close/>
                  </a:path>
                </a:pathLst>
              </a:custGeom>
              <a:blipFill>
                <a:blip r:embed="rId11"/>
                <a:stretch>
                  <a:fillRect/>
                </a:stretch>
              </a:blipFill>
            </p:spPr>
            <p:txBody>
              <a:bodyPr/>
              <a:lstStyle/>
              <a:p>
                <a:endParaRPr lang="en-US"/>
              </a:p>
            </p:txBody>
          </p:sp>
        </p:grpSp>
        <p:grpSp>
          <p:nvGrpSpPr>
            <p:cNvPr id="18" name="Group 18"/>
            <p:cNvGrpSpPr>
              <a:grpSpLocks noChangeAspect="1"/>
            </p:cNvGrpSpPr>
            <p:nvPr/>
          </p:nvGrpSpPr>
          <p:grpSpPr>
            <a:xfrm>
              <a:off x="1732843" y="184300"/>
              <a:ext cx="12131408" cy="7853410"/>
              <a:chOff x="0" y="0"/>
              <a:chExt cx="11021225" cy="7134720"/>
            </a:xfrm>
          </p:grpSpPr>
          <p:sp>
            <p:nvSpPr>
              <p:cNvPr id="19" name="Freeform 19"/>
              <p:cNvSpPr/>
              <p:nvPr/>
            </p:nvSpPr>
            <p:spPr>
              <a:xfrm>
                <a:off x="0" y="0"/>
                <a:ext cx="11021187" cy="7134733"/>
              </a:xfrm>
              <a:custGeom>
                <a:avLst/>
                <a:gdLst/>
                <a:ahLst/>
                <a:cxnLst/>
                <a:rect l="l" t="t" r="r" b="b"/>
                <a:pathLst>
                  <a:path w="11021187" h="7134733">
                    <a:moveTo>
                      <a:pt x="128397" y="0"/>
                    </a:moveTo>
                    <a:cubicBezTo>
                      <a:pt x="57404" y="0"/>
                      <a:pt x="0" y="57404"/>
                      <a:pt x="0" y="128397"/>
                    </a:cubicBezTo>
                    <a:lnTo>
                      <a:pt x="0" y="7134733"/>
                    </a:lnTo>
                    <a:lnTo>
                      <a:pt x="11021187" y="7134733"/>
                    </a:lnTo>
                    <a:lnTo>
                      <a:pt x="11021187" y="128397"/>
                    </a:lnTo>
                    <a:cubicBezTo>
                      <a:pt x="11021187" y="57404"/>
                      <a:pt x="10963783" y="0"/>
                      <a:pt x="10892917" y="0"/>
                    </a:cubicBezTo>
                    <a:lnTo>
                      <a:pt x="6132703" y="0"/>
                    </a:lnTo>
                    <a:cubicBezTo>
                      <a:pt x="6115431" y="0"/>
                      <a:pt x="6101461" y="13970"/>
                      <a:pt x="6101461" y="31242"/>
                    </a:cubicBezTo>
                    <a:lnTo>
                      <a:pt x="6101461" y="141097"/>
                    </a:lnTo>
                    <a:cubicBezTo>
                      <a:pt x="6101461" y="183642"/>
                      <a:pt x="6066917" y="218186"/>
                      <a:pt x="6024372" y="218186"/>
                    </a:cubicBezTo>
                    <a:lnTo>
                      <a:pt x="5000752" y="218186"/>
                    </a:lnTo>
                    <a:cubicBezTo>
                      <a:pt x="4958207" y="218186"/>
                      <a:pt x="4923663" y="183642"/>
                      <a:pt x="4923663" y="141097"/>
                    </a:cubicBezTo>
                    <a:lnTo>
                      <a:pt x="4923663" y="31242"/>
                    </a:lnTo>
                    <a:cubicBezTo>
                      <a:pt x="4923663" y="13970"/>
                      <a:pt x="4909693" y="0"/>
                      <a:pt x="4892421" y="0"/>
                    </a:cubicBezTo>
                    <a:close/>
                  </a:path>
                </a:pathLst>
              </a:custGeom>
              <a:blipFill>
                <a:blip r:embed="rId12"/>
                <a:stretch>
                  <a:fillRect l="-1789" r="-1789"/>
                </a:stretch>
              </a:blipFill>
            </p:spPr>
            <p:txBody>
              <a:bodyPr/>
              <a:lstStyle/>
              <a:p>
                <a:endParaRPr lang="en-US"/>
              </a:p>
            </p:txBody>
          </p:sp>
        </p:grpSp>
      </p:grpSp>
      <p:grpSp>
        <p:nvGrpSpPr>
          <p:cNvPr id="20" name="Group 20"/>
          <p:cNvGrpSpPr/>
          <p:nvPr/>
        </p:nvGrpSpPr>
        <p:grpSpPr>
          <a:xfrm>
            <a:off x="12117260" y="831625"/>
            <a:ext cx="5545108" cy="8988277"/>
            <a:chOff x="0" y="0"/>
            <a:chExt cx="7393478" cy="11984369"/>
          </a:xfrm>
        </p:grpSpPr>
        <p:grpSp>
          <p:nvGrpSpPr>
            <p:cNvPr id="21" name="Group 21"/>
            <p:cNvGrpSpPr/>
            <p:nvPr/>
          </p:nvGrpSpPr>
          <p:grpSpPr>
            <a:xfrm>
              <a:off x="0" y="1029176"/>
              <a:ext cx="7393478" cy="10763964"/>
              <a:chOff x="0" y="0"/>
              <a:chExt cx="2001697" cy="2914217"/>
            </a:xfrm>
          </p:grpSpPr>
          <p:sp>
            <p:nvSpPr>
              <p:cNvPr id="22" name="Freeform 22"/>
              <p:cNvSpPr/>
              <p:nvPr/>
            </p:nvSpPr>
            <p:spPr>
              <a:xfrm>
                <a:off x="0" y="0"/>
                <a:ext cx="2001697" cy="2914217"/>
              </a:xfrm>
              <a:custGeom>
                <a:avLst/>
                <a:gdLst/>
                <a:ahLst/>
                <a:cxnLst/>
                <a:rect l="l" t="t" r="r" b="b"/>
                <a:pathLst>
                  <a:path w="2001697" h="2914217">
                    <a:moveTo>
                      <a:pt x="27923" y="0"/>
                    </a:moveTo>
                    <a:lnTo>
                      <a:pt x="1973774" y="0"/>
                    </a:lnTo>
                    <a:cubicBezTo>
                      <a:pt x="1981179" y="0"/>
                      <a:pt x="1988282" y="2942"/>
                      <a:pt x="1993518" y="8179"/>
                    </a:cubicBezTo>
                    <a:cubicBezTo>
                      <a:pt x="1998755" y="13415"/>
                      <a:pt x="2001697" y="20518"/>
                      <a:pt x="2001697" y="27923"/>
                    </a:cubicBezTo>
                    <a:lnTo>
                      <a:pt x="2001697" y="2886293"/>
                    </a:lnTo>
                    <a:cubicBezTo>
                      <a:pt x="2001697" y="2893699"/>
                      <a:pt x="1998755" y="2900801"/>
                      <a:pt x="1993518" y="2906038"/>
                    </a:cubicBezTo>
                    <a:cubicBezTo>
                      <a:pt x="1988282" y="2911275"/>
                      <a:pt x="1981179" y="2914217"/>
                      <a:pt x="1973774" y="2914217"/>
                    </a:cubicBezTo>
                    <a:lnTo>
                      <a:pt x="27923" y="2914217"/>
                    </a:lnTo>
                    <a:cubicBezTo>
                      <a:pt x="12502" y="2914217"/>
                      <a:pt x="0" y="2901715"/>
                      <a:pt x="0" y="2886293"/>
                    </a:cubicBezTo>
                    <a:lnTo>
                      <a:pt x="0" y="27923"/>
                    </a:lnTo>
                    <a:cubicBezTo>
                      <a:pt x="0" y="20518"/>
                      <a:pt x="2942" y="13415"/>
                      <a:pt x="8179" y="8179"/>
                    </a:cubicBezTo>
                    <a:cubicBezTo>
                      <a:pt x="13415" y="2942"/>
                      <a:pt x="20518" y="0"/>
                      <a:pt x="27923" y="0"/>
                    </a:cubicBezTo>
                    <a:close/>
                  </a:path>
                </a:pathLst>
              </a:custGeom>
              <a:solidFill>
                <a:srgbClr val="FFFFFF"/>
              </a:solidFill>
            </p:spPr>
            <p:txBody>
              <a:bodyPr/>
              <a:lstStyle/>
              <a:p>
                <a:endParaRPr lang="en-US"/>
              </a:p>
            </p:txBody>
          </p:sp>
          <p:sp>
            <p:nvSpPr>
              <p:cNvPr id="23" name="TextBox 23"/>
              <p:cNvSpPr txBox="1"/>
              <p:nvPr/>
            </p:nvSpPr>
            <p:spPr>
              <a:xfrm>
                <a:off x="0" y="-38100"/>
                <a:ext cx="2001697" cy="2952317"/>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667563" y="0"/>
              <a:ext cx="2058352" cy="205835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6B7B5E"/>
                </a:solidFill>
                <a:prstDash val="solid"/>
                <a:miter/>
              </a:ln>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3069990" y="397692"/>
              <a:ext cx="1253497" cy="1262969"/>
            </a:xfrm>
            <a:custGeom>
              <a:avLst/>
              <a:gdLst/>
              <a:ahLst/>
              <a:cxnLst/>
              <a:rect l="l" t="t" r="r" b="b"/>
              <a:pathLst>
                <a:path w="1253497" h="1262969">
                  <a:moveTo>
                    <a:pt x="0" y="0"/>
                  </a:moveTo>
                  <a:lnTo>
                    <a:pt x="1253497" y="0"/>
                  </a:lnTo>
                  <a:lnTo>
                    <a:pt x="1253497" y="1262969"/>
                  </a:lnTo>
                  <a:lnTo>
                    <a:pt x="0" y="126296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8" name="TextBox 28"/>
            <p:cNvSpPr txBox="1"/>
            <p:nvPr/>
          </p:nvSpPr>
          <p:spPr>
            <a:xfrm>
              <a:off x="268712" y="2231615"/>
              <a:ext cx="6856053" cy="9752753"/>
            </a:xfrm>
            <a:prstGeom prst="rect">
              <a:avLst/>
            </a:prstGeom>
          </p:spPr>
          <p:txBody>
            <a:bodyPr lIns="0" tIns="0" rIns="0" bIns="0" rtlCol="0" anchor="t">
              <a:spAutoFit/>
            </a:bodyPr>
            <a:lstStyle/>
            <a:p>
              <a:pPr algn="ctr">
                <a:lnSpc>
                  <a:spcPts val="2659"/>
                </a:lnSpc>
              </a:pPr>
              <a:r>
                <a:rPr lang="en-US" sz="1899">
                  <a:solidFill>
                    <a:srgbClr val="000000"/>
                  </a:solidFill>
                  <a:latin typeface="Inter"/>
                  <a:ea typeface="Inter"/>
                  <a:cs typeface="Inter"/>
                  <a:sym typeface="Inter"/>
                </a:rPr>
                <a:t>Loan Calculator that calculates:</a:t>
              </a:r>
            </a:p>
            <a:p>
              <a:pPr algn="l">
                <a:lnSpc>
                  <a:spcPts val="2659"/>
                </a:lnSpc>
              </a:pPr>
              <a:endParaRPr lang="en-US" sz="1899">
                <a:solidFill>
                  <a:srgbClr val="000000"/>
                </a:solidFill>
                <a:latin typeface="Inter"/>
                <a:ea typeface="Inter"/>
                <a:cs typeface="Inter"/>
                <a:sym typeface="Inter"/>
              </a:endParaRPr>
            </a:p>
            <a:p>
              <a:pPr marL="410209" lvl="1" indent="-205105" algn="l">
                <a:lnSpc>
                  <a:spcPts val="2659"/>
                </a:lnSpc>
                <a:buFont typeface="Arial"/>
                <a:buChar char="•"/>
              </a:pPr>
              <a:r>
                <a:rPr lang="en-US" sz="1899">
                  <a:solidFill>
                    <a:srgbClr val="000000"/>
                  </a:solidFill>
                  <a:latin typeface="Inter"/>
                  <a:ea typeface="Inter"/>
                  <a:cs typeface="Inter"/>
                  <a:sym typeface="Inter"/>
                </a:rPr>
                <a:t>Loan amount in advance and arrears.</a:t>
              </a:r>
            </a:p>
            <a:p>
              <a:pPr marL="410209" lvl="1" indent="-205105" algn="l">
                <a:lnSpc>
                  <a:spcPts val="2659"/>
                </a:lnSpc>
                <a:buFont typeface="Arial"/>
                <a:buChar char="•"/>
              </a:pPr>
              <a:r>
                <a:rPr lang="en-US" sz="1899">
                  <a:solidFill>
                    <a:srgbClr val="000000"/>
                  </a:solidFill>
                  <a:latin typeface="Inter"/>
                  <a:ea typeface="Inter"/>
                  <a:cs typeface="Inter"/>
                  <a:sym typeface="Inter"/>
                </a:rPr>
                <a:t>Capital component of a specific payment.</a:t>
              </a:r>
            </a:p>
            <a:p>
              <a:pPr marL="410209" lvl="1" indent="-205105" algn="l">
                <a:lnSpc>
                  <a:spcPts val="2659"/>
                </a:lnSpc>
                <a:buFont typeface="Arial"/>
                <a:buChar char="•"/>
              </a:pPr>
              <a:r>
                <a:rPr lang="en-US" sz="1899">
                  <a:solidFill>
                    <a:srgbClr val="000000"/>
                  </a:solidFill>
                  <a:latin typeface="Inter"/>
                  <a:ea typeface="Inter"/>
                  <a:cs typeface="Inter"/>
                  <a:sym typeface="Inter"/>
                </a:rPr>
                <a:t>Interest component of a specific payment.</a:t>
              </a:r>
            </a:p>
            <a:p>
              <a:pPr marL="410209" lvl="1" indent="-205105" algn="l">
                <a:lnSpc>
                  <a:spcPts val="2659"/>
                </a:lnSpc>
                <a:spcBef>
                  <a:spcPct val="0"/>
                </a:spcBef>
                <a:buFont typeface="Arial"/>
                <a:buChar char="•"/>
              </a:pPr>
              <a:r>
                <a:rPr lang="en-US" sz="1899">
                  <a:solidFill>
                    <a:srgbClr val="000000"/>
                  </a:solidFill>
                  <a:latin typeface="Inter"/>
                  <a:ea typeface="Inter"/>
                  <a:cs typeface="Inter"/>
                  <a:sym typeface="Inter"/>
                </a:rPr>
                <a:t>The balance at a specific time (years).</a:t>
              </a:r>
            </a:p>
            <a:p>
              <a:pPr marL="410209" lvl="1" indent="-205105" algn="l">
                <a:lnSpc>
                  <a:spcPts val="2659"/>
                </a:lnSpc>
                <a:spcBef>
                  <a:spcPct val="0"/>
                </a:spcBef>
                <a:buFont typeface="Arial"/>
                <a:buChar char="•"/>
              </a:pPr>
              <a:r>
                <a:rPr lang="en-US" sz="1899">
                  <a:solidFill>
                    <a:srgbClr val="000000"/>
                  </a:solidFill>
                  <a:latin typeface="Inter"/>
                  <a:ea typeface="Inter"/>
                  <a:cs typeface="Inter"/>
                  <a:sym typeface="Inter"/>
                </a:rPr>
                <a:t>Payment amount for advance and arrears.</a:t>
              </a:r>
            </a:p>
            <a:p>
              <a:pPr marL="410209" lvl="1" indent="-205105" algn="l">
                <a:lnSpc>
                  <a:spcPts val="2659"/>
                </a:lnSpc>
                <a:spcBef>
                  <a:spcPct val="0"/>
                </a:spcBef>
                <a:buFont typeface="Arial"/>
                <a:buChar char="•"/>
              </a:pPr>
              <a:r>
                <a:rPr lang="en-US" sz="1899">
                  <a:solidFill>
                    <a:srgbClr val="000000"/>
                  </a:solidFill>
                  <a:latin typeface="Inter"/>
                  <a:ea typeface="Inter"/>
                  <a:cs typeface="Inter"/>
                  <a:sym typeface="Inter"/>
                </a:rPr>
                <a:t>The period to repay for advance and arrears.</a:t>
              </a:r>
            </a:p>
            <a:p>
              <a:pPr marL="410209" lvl="1" indent="-205105" algn="l">
                <a:lnSpc>
                  <a:spcPts val="2659"/>
                </a:lnSpc>
                <a:spcBef>
                  <a:spcPct val="0"/>
                </a:spcBef>
                <a:buFont typeface="Arial"/>
                <a:buChar char="•"/>
              </a:pPr>
              <a:r>
                <a:rPr lang="en-US" sz="1899">
                  <a:solidFill>
                    <a:srgbClr val="000000"/>
                  </a:solidFill>
                  <a:latin typeface="Inter"/>
                  <a:ea typeface="Inter"/>
                  <a:cs typeface="Inter"/>
                  <a:sym typeface="Inter"/>
                </a:rPr>
                <a:t>The last payment amount.</a:t>
              </a:r>
            </a:p>
            <a:p>
              <a:pPr algn="ctr">
                <a:lnSpc>
                  <a:spcPts val="2659"/>
                </a:lnSpc>
                <a:spcBef>
                  <a:spcPct val="0"/>
                </a:spcBef>
              </a:pPr>
              <a:endParaRPr lang="en-US" sz="1899">
                <a:solidFill>
                  <a:srgbClr val="000000"/>
                </a:solidFill>
                <a:latin typeface="Inter"/>
                <a:ea typeface="Inter"/>
                <a:cs typeface="Inter"/>
                <a:sym typeface="Inter"/>
              </a:endParaRPr>
            </a:p>
            <a:p>
              <a:pPr algn="ctr">
                <a:lnSpc>
                  <a:spcPts val="2659"/>
                </a:lnSpc>
                <a:spcBef>
                  <a:spcPct val="0"/>
                </a:spcBef>
              </a:pPr>
              <a:r>
                <a:rPr lang="en-US" sz="1899">
                  <a:solidFill>
                    <a:srgbClr val="000000"/>
                  </a:solidFill>
                  <a:latin typeface="Inter"/>
                  <a:ea typeface="Inter"/>
                  <a:cs typeface="Inter"/>
                  <a:sym typeface="Inter"/>
                </a:rPr>
                <a:t>Option to convert interest within the sheet. The navigation toggle is supplied again for sheet navigation.</a:t>
              </a:r>
            </a:p>
            <a:p>
              <a:pPr algn="ctr">
                <a:lnSpc>
                  <a:spcPts val="2659"/>
                </a:lnSpc>
                <a:spcBef>
                  <a:spcPct val="0"/>
                </a:spcBef>
              </a:pPr>
              <a:endParaRPr lang="en-US" sz="1899">
                <a:solidFill>
                  <a:srgbClr val="000000"/>
                </a:solidFill>
                <a:latin typeface="Inter"/>
                <a:ea typeface="Inter"/>
                <a:cs typeface="Inter"/>
                <a:sym typeface="Inter"/>
              </a:endParaRPr>
            </a:p>
            <a:p>
              <a:pPr algn="ctr">
                <a:lnSpc>
                  <a:spcPts val="2659"/>
                </a:lnSpc>
                <a:spcBef>
                  <a:spcPct val="0"/>
                </a:spcBef>
              </a:pPr>
              <a:r>
                <a:rPr lang="en-US" sz="1899">
                  <a:solidFill>
                    <a:srgbClr val="000000"/>
                  </a:solidFill>
                  <a:latin typeface="Inter"/>
                  <a:ea typeface="Inter"/>
                  <a:cs typeface="Inter"/>
                  <a:sym typeface="Inter"/>
                </a:rPr>
                <a:t>The “</a:t>
              </a:r>
              <a:r>
                <a:rPr lang="en-US" sz="1899" u="sng">
                  <a:solidFill>
                    <a:srgbClr val="000000"/>
                  </a:solidFill>
                  <a:latin typeface="Inter"/>
                  <a:ea typeface="Inter"/>
                  <a:cs typeface="Inter"/>
                  <a:sym typeface="Inter"/>
                </a:rPr>
                <a:t>clear button</a:t>
              </a:r>
              <a:r>
                <a:rPr lang="en-US" sz="1899">
                  <a:solidFill>
                    <a:srgbClr val="000000"/>
                  </a:solidFill>
                  <a:latin typeface="Inter"/>
                  <a:ea typeface="Inter"/>
                  <a:cs typeface="Inter"/>
                  <a:sym typeface="Inter"/>
                </a:rPr>
                <a:t>” is supplied again for user convenience. As well as a link to the Amortisation Table.</a:t>
              </a:r>
            </a:p>
            <a:p>
              <a:pPr algn="ctr">
                <a:lnSpc>
                  <a:spcPts val="2659"/>
                </a:lnSpc>
                <a:spcBef>
                  <a:spcPct val="0"/>
                </a:spcBef>
              </a:pPr>
              <a:endParaRPr lang="en-US" sz="1899">
                <a:solidFill>
                  <a:srgbClr val="000000"/>
                </a:solidFill>
                <a:latin typeface="Inter"/>
                <a:ea typeface="Inter"/>
                <a:cs typeface="Inter"/>
                <a:sym typeface="Inter"/>
              </a:endParaRPr>
            </a:p>
          </p:txBody>
        </p:sp>
      </p:grpSp>
      <p:sp>
        <p:nvSpPr>
          <p:cNvPr id="29" name="TextBox 29"/>
          <p:cNvSpPr txBox="1"/>
          <p:nvPr/>
        </p:nvSpPr>
        <p:spPr>
          <a:xfrm>
            <a:off x="286034" y="937494"/>
            <a:ext cx="11792767" cy="1247073"/>
          </a:xfrm>
          <a:prstGeom prst="rect">
            <a:avLst/>
          </a:prstGeom>
        </p:spPr>
        <p:txBody>
          <a:bodyPr lIns="0" tIns="0" rIns="0" bIns="0" rtlCol="0" anchor="t">
            <a:spAutoFit/>
          </a:bodyPr>
          <a:lstStyle/>
          <a:p>
            <a:pPr algn="ctr">
              <a:lnSpc>
                <a:spcPts val="10144"/>
              </a:lnSpc>
            </a:pPr>
            <a:r>
              <a:rPr lang="en-US" sz="7246" dirty="0">
                <a:ln w="28575">
                  <a:solidFill>
                    <a:schemeClr val="tx1"/>
                  </a:solidFill>
                </a:ln>
                <a:solidFill>
                  <a:srgbClr val="97AB8B"/>
                </a:solidFill>
                <a:latin typeface="Rubik One"/>
                <a:ea typeface="Rubik One"/>
                <a:cs typeface="Rubik One"/>
                <a:sym typeface="Rubik One"/>
              </a:rPr>
              <a:t>LOAN CALCULATOR</a:t>
            </a:r>
          </a:p>
        </p:txBody>
      </p:sp>
      <p:pic>
        <p:nvPicPr>
          <p:cNvPr id="30" name="Audio Recording 19 Aug 2025 at 1:34:58 AM">
            <a:hlinkClick r:id="" action="ppaction://media"/>
            <a:extLst>
              <a:ext uri="{FF2B5EF4-FFF2-40B4-BE49-F238E27FC236}">
                <a16:creationId xmlns:a16="http://schemas.microsoft.com/office/drawing/2014/main" id="{711D0C18-6F95-578B-C1B8-4B866CFFA713}"/>
              </a:ext>
            </a:extLst>
          </p:cNvPr>
          <p:cNvPicPr>
            <a:picLocks noChangeAspect="1"/>
          </p:cNvPicPr>
          <p:nvPr>
            <a:audioFile r:link="rId2"/>
            <p:extLst>
              <p:ext uri="{DAA4B4D4-6D71-4841-9C94-3DE7FCFB9230}">
                <p14:media xmlns:p14="http://schemas.microsoft.com/office/powerpoint/2010/main" r:embed="rId1"/>
              </p:ext>
            </p:extLst>
          </p:nvPr>
        </p:nvPicPr>
        <p:blipFill>
          <a:blip r:embed="rId15">
            <a:duotone>
              <a:prstClr val="black"/>
              <a:schemeClr val="accent1">
                <a:tint val="45000"/>
                <a:satMod val="400000"/>
              </a:schemeClr>
            </a:duotone>
          </a:blip>
          <a:stretch>
            <a:fillRect/>
          </a:stretch>
        </p:blipFill>
        <p:spPr>
          <a:xfrm>
            <a:off x="412401" y="1192214"/>
            <a:ext cx="812800" cy="812800"/>
          </a:xfrm>
          <a:prstGeom prst="rect">
            <a:avLst/>
          </a:prstGeom>
          <a:solidFill>
            <a:srgbClr val="5C644F"/>
          </a:solidFill>
          <a:ln>
            <a:solidFill>
              <a:schemeClr val="bg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1111" b="-61111"/>
            </a:stretch>
          </a:blipFill>
        </p:spPr>
        <p:txBody>
          <a:bodyPr/>
          <a:lstStyle/>
          <a:p>
            <a:endParaRPr lang="en-US"/>
          </a:p>
        </p:txBody>
      </p:sp>
      <p:grpSp>
        <p:nvGrpSpPr>
          <p:cNvPr id="3" name="Group 3"/>
          <p:cNvGrpSpPr/>
          <p:nvPr/>
        </p:nvGrpSpPr>
        <p:grpSpPr>
          <a:xfrm>
            <a:off x="-4168108" y="-6132634"/>
            <a:ext cx="25569824" cy="23046132"/>
            <a:chOff x="0" y="0"/>
            <a:chExt cx="34093098" cy="30728175"/>
          </a:xfrm>
        </p:grpSpPr>
        <p:sp>
          <p:nvSpPr>
            <p:cNvPr id="4" name="Freeform 4"/>
            <p:cNvSpPr/>
            <p:nvPr/>
          </p:nvSpPr>
          <p:spPr>
            <a:xfrm>
              <a:off x="12192172" y="1975537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5" name="Freeform 5"/>
            <p:cNvSpPr/>
            <p:nvPr/>
          </p:nvSpPr>
          <p:spPr>
            <a:xfrm>
              <a:off x="0" y="150348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6" name="Freeform 6"/>
            <p:cNvSpPr/>
            <p:nvPr/>
          </p:nvSpPr>
          <p:spPr>
            <a:xfrm>
              <a:off x="22338292" y="2690445"/>
              <a:ext cx="11297606" cy="10972800"/>
            </a:xfrm>
            <a:custGeom>
              <a:avLst/>
              <a:gdLst/>
              <a:ahLst/>
              <a:cxnLst/>
              <a:rect l="l" t="t" r="r" b="b"/>
              <a:pathLst>
                <a:path w="11297606" h="10972800">
                  <a:moveTo>
                    <a:pt x="0" y="0"/>
                  </a:moveTo>
                  <a:lnTo>
                    <a:pt x="11297606" y="0"/>
                  </a:lnTo>
                  <a:lnTo>
                    <a:pt x="11297606" y="10972800"/>
                  </a:lnTo>
                  <a:lnTo>
                    <a:pt x="0" y="10972800"/>
                  </a:lnTo>
                  <a:lnTo>
                    <a:pt x="0" y="0"/>
                  </a:lnTo>
                  <a:close/>
                </a:path>
              </a:pathLst>
            </a:custGeom>
            <a:blipFill>
              <a:blip r:embed="rId5"/>
              <a:stretch>
                <a:fillRect/>
              </a:stretch>
            </a:blipFill>
          </p:spPr>
          <p:txBody>
            <a:bodyPr/>
            <a:lstStyle/>
            <a:p>
              <a:endParaRPr lang="en-US"/>
            </a:p>
          </p:txBody>
        </p:sp>
        <p:sp>
          <p:nvSpPr>
            <p:cNvPr id="7" name="Freeform 7"/>
            <p:cNvSpPr/>
            <p:nvPr/>
          </p:nvSpPr>
          <p:spPr>
            <a:xfrm rot="-662622">
              <a:off x="1120334" y="18336845"/>
              <a:ext cx="10177272" cy="10972800"/>
            </a:xfrm>
            <a:custGeom>
              <a:avLst/>
              <a:gdLst/>
              <a:ahLst/>
              <a:cxnLst/>
              <a:rect l="l" t="t" r="r" b="b"/>
              <a:pathLst>
                <a:path w="10177272" h="10972800">
                  <a:moveTo>
                    <a:pt x="0" y="0"/>
                  </a:moveTo>
                  <a:lnTo>
                    <a:pt x="10177272" y="0"/>
                  </a:lnTo>
                  <a:lnTo>
                    <a:pt x="10177272" y="10972800"/>
                  </a:lnTo>
                  <a:lnTo>
                    <a:pt x="0" y="10972800"/>
                  </a:lnTo>
                  <a:lnTo>
                    <a:pt x="0" y="0"/>
                  </a:lnTo>
                  <a:close/>
                </a:path>
              </a:pathLst>
            </a:custGeom>
            <a:blipFill>
              <a:blip r:embed="rId6"/>
              <a:stretch>
                <a:fillRect/>
              </a:stretch>
            </a:blipFill>
          </p:spPr>
          <p:txBody>
            <a:bodyPr/>
            <a:lstStyle/>
            <a:p>
              <a:endParaRPr lang="en-US"/>
            </a:p>
          </p:txBody>
        </p:sp>
        <p:sp>
          <p:nvSpPr>
            <p:cNvPr id="8" name="Freeform 8"/>
            <p:cNvSpPr/>
            <p:nvPr/>
          </p:nvSpPr>
          <p:spPr>
            <a:xfrm>
              <a:off x="24999145" y="3503245"/>
              <a:ext cx="8073649" cy="8297668"/>
            </a:xfrm>
            <a:custGeom>
              <a:avLst/>
              <a:gdLst/>
              <a:ahLst/>
              <a:cxnLst/>
              <a:rect l="l" t="t" r="r" b="b"/>
              <a:pathLst>
                <a:path w="8073649" h="8297668">
                  <a:moveTo>
                    <a:pt x="0" y="0"/>
                  </a:moveTo>
                  <a:lnTo>
                    <a:pt x="8073649" y="0"/>
                  </a:lnTo>
                  <a:lnTo>
                    <a:pt x="8073649" y="8297668"/>
                  </a:lnTo>
                  <a:lnTo>
                    <a:pt x="0" y="8297668"/>
                  </a:lnTo>
                  <a:lnTo>
                    <a:pt x="0" y="0"/>
                  </a:lnTo>
                  <a:close/>
                </a:path>
              </a:pathLst>
            </a:custGeom>
            <a:blipFill>
              <a:blip r:embed="rId7"/>
              <a:stretch>
                <a:fillRect/>
              </a:stretch>
            </a:blipFill>
          </p:spPr>
          <p:txBody>
            <a:bodyPr/>
            <a:lstStyle/>
            <a:p>
              <a:endParaRPr lang="en-US"/>
            </a:p>
          </p:txBody>
        </p:sp>
        <p:sp>
          <p:nvSpPr>
            <p:cNvPr id="9" name="Freeform 9"/>
            <p:cNvSpPr/>
            <p:nvPr/>
          </p:nvSpPr>
          <p:spPr>
            <a:xfrm>
              <a:off x="1685204" y="2165679"/>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0" name="Freeform 10"/>
            <p:cNvSpPr/>
            <p:nvPr/>
          </p:nvSpPr>
          <p:spPr>
            <a:xfrm>
              <a:off x="4047491" y="5486400"/>
              <a:ext cx="7250116" cy="7008445"/>
            </a:xfrm>
            <a:custGeom>
              <a:avLst/>
              <a:gdLst/>
              <a:ahLst/>
              <a:cxnLst/>
              <a:rect l="l" t="t" r="r" b="b"/>
              <a:pathLst>
                <a:path w="7250116" h="7008445">
                  <a:moveTo>
                    <a:pt x="0" y="0"/>
                  </a:moveTo>
                  <a:lnTo>
                    <a:pt x="7250115" y="0"/>
                  </a:lnTo>
                  <a:lnTo>
                    <a:pt x="7250115" y="7008445"/>
                  </a:lnTo>
                  <a:lnTo>
                    <a:pt x="0" y="7008445"/>
                  </a:lnTo>
                  <a:lnTo>
                    <a:pt x="0" y="0"/>
                  </a:lnTo>
                  <a:close/>
                </a:path>
              </a:pathLst>
            </a:custGeom>
            <a:blipFill>
              <a:blip r:embed="rId9"/>
              <a:stretch>
                <a:fillRect/>
              </a:stretch>
            </a:blipFill>
          </p:spPr>
          <p:txBody>
            <a:bodyPr/>
            <a:lstStyle/>
            <a:p>
              <a:endParaRPr lang="en-US"/>
            </a:p>
          </p:txBody>
        </p:sp>
        <p:sp>
          <p:nvSpPr>
            <p:cNvPr id="11" name="Freeform 11"/>
            <p:cNvSpPr/>
            <p:nvPr/>
          </p:nvSpPr>
          <p:spPr>
            <a:xfrm>
              <a:off x="23046655" y="15746045"/>
              <a:ext cx="11046443" cy="10972800"/>
            </a:xfrm>
            <a:custGeom>
              <a:avLst/>
              <a:gdLst/>
              <a:ahLst/>
              <a:cxnLst/>
              <a:rect l="l" t="t" r="r" b="b"/>
              <a:pathLst>
                <a:path w="11046443" h="10972800">
                  <a:moveTo>
                    <a:pt x="0" y="0"/>
                  </a:moveTo>
                  <a:lnTo>
                    <a:pt x="11046443" y="0"/>
                  </a:lnTo>
                  <a:lnTo>
                    <a:pt x="11046443" y="10972800"/>
                  </a:lnTo>
                  <a:lnTo>
                    <a:pt x="0" y="10972800"/>
                  </a:lnTo>
                  <a:lnTo>
                    <a:pt x="0" y="0"/>
                  </a:lnTo>
                  <a:close/>
                </a:path>
              </a:pathLst>
            </a:custGeom>
            <a:blipFill>
              <a:blip r:embed="rId8"/>
              <a:stretch>
                <a:fillRect/>
              </a:stretch>
            </a:blipFill>
          </p:spPr>
          <p:txBody>
            <a:bodyPr/>
            <a:lstStyle/>
            <a:p>
              <a:endParaRPr lang="en-US"/>
            </a:p>
          </p:txBody>
        </p:sp>
        <p:sp>
          <p:nvSpPr>
            <p:cNvPr id="12" name="Freeform 12"/>
            <p:cNvSpPr/>
            <p:nvPr/>
          </p:nvSpPr>
          <p:spPr>
            <a:xfrm flipV="1">
              <a:off x="17112445" y="0"/>
              <a:ext cx="7886700" cy="10972800"/>
            </a:xfrm>
            <a:custGeom>
              <a:avLst/>
              <a:gdLst/>
              <a:ahLst/>
              <a:cxnLst/>
              <a:rect l="l" t="t" r="r" b="b"/>
              <a:pathLst>
                <a:path w="7886700" h="10972800">
                  <a:moveTo>
                    <a:pt x="0" y="10972800"/>
                  </a:moveTo>
                  <a:lnTo>
                    <a:pt x="7886700" y="10972800"/>
                  </a:lnTo>
                  <a:lnTo>
                    <a:pt x="7886700" y="0"/>
                  </a:lnTo>
                  <a:lnTo>
                    <a:pt x="0" y="0"/>
                  </a:lnTo>
                  <a:lnTo>
                    <a:pt x="0" y="10972800"/>
                  </a:lnTo>
                  <a:close/>
                </a:path>
              </a:pathLst>
            </a:custGeom>
            <a:blipFill>
              <a:blip r:embed="rId10"/>
              <a:stretch>
                <a:fillRect/>
              </a:stretch>
            </a:blipFill>
          </p:spPr>
          <p:txBody>
            <a:bodyPr/>
            <a:lstStyle/>
            <a:p>
              <a:endParaRPr lang="en-US"/>
            </a:p>
          </p:txBody>
        </p:sp>
        <p:sp>
          <p:nvSpPr>
            <p:cNvPr id="13" name="Freeform 13"/>
            <p:cNvSpPr/>
            <p:nvPr/>
          </p:nvSpPr>
          <p:spPr>
            <a:xfrm flipH="1">
              <a:off x="9862777" y="19210012"/>
              <a:ext cx="7886700" cy="10972800"/>
            </a:xfrm>
            <a:custGeom>
              <a:avLst/>
              <a:gdLst/>
              <a:ahLst/>
              <a:cxnLst/>
              <a:rect l="l" t="t" r="r" b="b"/>
              <a:pathLst>
                <a:path w="7886700" h="10972800">
                  <a:moveTo>
                    <a:pt x="7886700" y="0"/>
                  </a:moveTo>
                  <a:lnTo>
                    <a:pt x="0" y="0"/>
                  </a:lnTo>
                  <a:lnTo>
                    <a:pt x="0" y="10972800"/>
                  </a:lnTo>
                  <a:lnTo>
                    <a:pt x="7886700" y="10972800"/>
                  </a:lnTo>
                  <a:lnTo>
                    <a:pt x="7886700" y="0"/>
                  </a:lnTo>
                  <a:close/>
                </a:path>
              </a:pathLst>
            </a:custGeom>
            <a:blipFill>
              <a:blip r:embed="rId10"/>
              <a:stretch>
                <a:fillRect/>
              </a:stretch>
            </a:blipFill>
          </p:spPr>
          <p:txBody>
            <a:bodyPr/>
            <a:lstStyle/>
            <a:p>
              <a:endParaRPr lang="en-US"/>
            </a:p>
          </p:txBody>
        </p:sp>
        <p:sp>
          <p:nvSpPr>
            <p:cNvPr id="14" name="Freeform 14"/>
            <p:cNvSpPr/>
            <p:nvPr/>
          </p:nvSpPr>
          <p:spPr>
            <a:xfrm rot="-3035573" flipH="1" flipV="1">
              <a:off x="23722071" y="18189131"/>
              <a:ext cx="7250116" cy="7008445"/>
            </a:xfrm>
            <a:custGeom>
              <a:avLst/>
              <a:gdLst/>
              <a:ahLst/>
              <a:cxnLst/>
              <a:rect l="l" t="t" r="r" b="b"/>
              <a:pathLst>
                <a:path w="7250116" h="7008445">
                  <a:moveTo>
                    <a:pt x="7250116" y="7008445"/>
                  </a:moveTo>
                  <a:lnTo>
                    <a:pt x="0" y="7008445"/>
                  </a:lnTo>
                  <a:lnTo>
                    <a:pt x="0" y="0"/>
                  </a:lnTo>
                  <a:lnTo>
                    <a:pt x="7250116" y="0"/>
                  </a:lnTo>
                  <a:lnTo>
                    <a:pt x="7250116" y="7008445"/>
                  </a:lnTo>
                  <a:close/>
                </a:path>
              </a:pathLst>
            </a:custGeom>
            <a:blipFill>
              <a:blip r:embed="rId9"/>
              <a:stretch>
                <a:fillRect/>
              </a:stretch>
            </a:blipFill>
          </p:spPr>
          <p:txBody>
            <a:bodyPr/>
            <a:lstStyle/>
            <a:p>
              <a:endParaRPr lang="en-US"/>
            </a:p>
          </p:txBody>
        </p:sp>
      </p:grpSp>
      <p:sp>
        <p:nvSpPr>
          <p:cNvPr id="15" name="Freeform 15"/>
          <p:cNvSpPr/>
          <p:nvPr/>
        </p:nvSpPr>
        <p:spPr>
          <a:xfrm>
            <a:off x="1001355" y="8833447"/>
            <a:ext cx="5162812" cy="1243462"/>
          </a:xfrm>
          <a:custGeom>
            <a:avLst/>
            <a:gdLst/>
            <a:ahLst/>
            <a:cxnLst/>
            <a:rect l="l" t="t" r="r" b="b"/>
            <a:pathLst>
              <a:path w="5162812" h="1243462">
                <a:moveTo>
                  <a:pt x="0" y="0"/>
                </a:moveTo>
                <a:lnTo>
                  <a:pt x="5162813" y="0"/>
                </a:lnTo>
                <a:lnTo>
                  <a:pt x="5162813" y="1243461"/>
                </a:lnTo>
                <a:lnTo>
                  <a:pt x="0" y="1243461"/>
                </a:lnTo>
                <a:lnTo>
                  <a:pt x="0" y="0"/>
                </a:lnTo>
                <a:close/>
              </a:path>
            </a:pathLst>
          </a:custGeom>
          <a:blipFill>
            <a:blip r:embed="rId11">
              <a:alphaModFix amt="25000"/>
              <a:extLst>
                <a:ext uri="{96DAC541-7B7A-43D3-8B79-37D633B846F1}">
                  <asvg:svgBlip xmlns:asvg="http://schemas.microsoft.com/office/drawing/2016/SVG/main" r:embed="rId12"/>
                </a:ext>
              </a:extLst>
            </a:blip>
            <a:stretch>
              <a:fillRect t="-228524"/>
            </a:stretch>
          </a:blipFill>
          <a:ln cap="sq">
            <a:noFill/>
            <a:prstDash val="solid"/>
            <a:miter/>
          </a:ln>
        </p:spPr>
        <p:txBody>
          <a:bodyPr/>
          <a:lstStyle/>
          <a:p>
            <a:endParaRPr lang="en-US"/>
          </a:p>
        </p:txBody>
      </p:sp>
      <p:sp>
        <p:nvSpPr>
          <p:cNvPr id="16" name="Freeform 16"/>
          <p:cNvSpPr/>
          <p:nvPr/>
        </p:nvSpPr>
        <p:spPr>
          <a:xfrm>
            <a:off x="6560970" y="8833447"/>
            <a:ext cx="5162812" cy="1243462"/>
          </a:xfrm>
          <a:custGeom>
            <a:avLst/>
            <a:gdLst/>
            <a:ahLst/>
            <a:cxnLst/>
            <a:rect l="l" t="t" r="r" b="b"/>
            <a:pathLst>
              <a:path w="5162812" h="1243462">
                <a:moveTo>
                  <a:pt x="0" y="0"/>
                </a:moveTo>
                <a:lnTo>
                  <a:pt x="5162812" y="0"/>
                </a:lnTo>
                <a:lnTo>
                  <a:pt x="5162812" y="1243461"/>
                </a:lnTo>
                <a:lnTo>
                  <a:pt x="0" y="1243461"/>
                </a:lnTo>
                <a:lnTo>
                  <a:pt x="0" y="0"/>
                </a:lnTo>
                <a:close/>
              </a:path>
            </a:pathLst>
          </a:custGeom>
          <a:blipFill>
            <a:blip r:embed="rId11">
              <a:alphaModFix amt="25000"/>
              <a:extLst>
                <a:ext uri="{96DAC541-7B7A-43D3-8B79-37D633B846F1}">
                  <asvg:svgBlip xmlns:asvg="http://schemas.microsoft.com/office/drawing/2016/SVG/main" r:embed="rId12"/>
                </a:ext>
              </a:extLst>
            </a:blip>
            <a:stretch>
              <a:fillRect t="-228524"/>
            </a:stretch>
          </a:blipFill>
          <a:ln cap="sq">
            <a:noFill/>
            <a:prstDash val="solid"/>
            <a:miter/>
          </a:ln>
        </p:spPr>
        <p:txBody>
          <a:bodyPr/>
          <a:lstStyle/>
          <a:p>
            <a:endParaRPr lang="en-US"/>
          </a:p>
        </p:txBody>
      </p:sp>
      <p:grpSp>
        <p:nvGrpSpPr>
          <p:cNvPr id="17" name="Group 17"/>
          <p:cNvGrpSpPr/>
          <p:nvPr/>
        </p:nvGrpSpPr>
        <p:grpSpPr>
          <a:xfrm>
            <a:off x="1000125" y="4006806"/>
            <a:ext cx="5159564" cy="5251494"/>
            <a:chOff x="0" y="0"/>
            <a:chExt cx="1862522" cy="1895707"/>
          </a:xfrm>
        </p:grpSpPr>
        <p:sp>
          <p:nvSpPr>
            <p:cNvPr id="18" name="Freeform 18"/>
            <p:cNvSpPr/>
            <p:nvPr/>
          </p:nvSpPr>
          <p:spPr>
            <a:xfrm>
              <a:off x="0" y="0"/>
              <a:ext cx="1862522" cy="1895707"/>
            </a:xfrm>
            <a:custGeom>
              <a:avLst/>
              <a:gdLst/>
              <a:ahLst/>
              <a:cxnLst/>
              <a:rect l="l" t="t" r="r" b="b"/>
              <a:pathLst>
                <a:path w="1862522" h="1895707">
                  <a:moveTo>
                    <a:pt x="30010" y="0"/>
                  </a:moveTo>
                  <a:lnTo>
                    <a:pt x="1832512" y="0"/>
                  </a:lnTo>
                  <a:cubicBezTo>
                    <a:pt x="1849086" y="0"/>
                    <a:pt x="1862522" y="13436"/>
                    <a:pt x="1862522" y="30010"/>
                  </a:cubicBezTo>
                  <a:lnTo>
                    <a:pt x="1862522" y="1865697"/>
                  </a:lnTo>
                  <a:cubicBezTo>
                    <a:pt x="1862522" y="1882271"/>
                    <a:pt x="1849086" y="1895707"/>
                    <a:pt x="1832512" y="1895707"/>
                  </a:cubicBezTo>
                  <a:lnTo>
                    <a:pt x="30010" y="1895707"/>
                  </a:lnTo>
                  <a:cubicBezTo>
                    <a:pt x="13436" y="1895707"/>
                    <a:pt x="0" y="1882271"/>
                    <a:pt x="0" y="1865697"/>
                  </a:cubicBezTo>
                  <a:lnTo>
                    <a:pt x="0" y="30010"/>
                  </a:lnTo>
                  <a:cubicBezTo>
                    <a:pt x="0" y="13436"/>
                    <a:pt x="13436" y="0"/>
                    <a:pt x="30010" y="0"/>
                  </a:cubicBezTo>
                  <a:close/>
                </a:path>
              </a:pathLst>
            </a:custGeom>
            <a:solidFill>
              <a:srgbClr val="FFFFFF"/>
            </a:solidFill>
          </p:spPr>
          <p:txBody>
            <a:bodyPr/>
            <a:lstStyle/>
            <a:p>
              <a:endParaRPr lang="en-US"/>
            </a:p>
          </p:txBody>
        </p:sp>
        <p:sp>
          <p:nvSpPr>
            <p:cNvPr id="19" name="TextBox 19"/>
            <p:cNvSpPr txBox="1"/>
            <p:nvPr/>
          </p:nvSpPr>
          <p:spPr>
            <a:xfrm>
              <a:off x="0" y="-38100"/>
              <a:ext cx="1862522" cy="193380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564218" y="4006806"/>
            <a:ext cx="5159564" cy="5251494"/>
            <a:chOff x="0" y="0"/>
            <a:chExt cx="1862522" cy="1895707"/>
          </a:xfrm>
        </p:grpSpPr>
        <p:sp>
          <p:nvSpPr>
            <p:cNvPr id="21" name="Freeform 21"/>
            <p:cNvSpPr/>
            <p:nvPr/>
          </p:nvSpPr>
          <p:spPr>
            <a:xfrm>
              <a:off x="0" y="0"/>
              <a:ext cx="1862522" cy="1895707"/>
            </a:xfrm>
            <a:custGeom>
              <a:avLst/>
              <a:gdLst/>
              <a:ahLst/>
              <a:cxnLst/>
              <a:rect l="l" t="t" r="r" b="b"/>
              <a:pathLst>
                <a:path w="1862522" h="1895707">
                  <a:moveTo>
                    <a:pt x="30010" y="0"/>
                  </a:moveTo>
                  <a:lnTo>
                    <a:pt x="1832512" y="0"/>
                  </a:lnTo>
                  <a:cubicBezTo>
                    <a:pt x="1849086" y="0"/>
                    <a:pt x="1862522" y="13436"/>
                    <a:pt x="1862522" y="30010"/>
                  </a:cubicBezTo>
                  <a:lnTo>
                    <a:pt x="1862522" y="1865697"/>
                  </a:lnTo>
                  <a:cubicBezTo>
                    <a:pt x="1862522" y="1882271"/>
                    <a:pt x="1849086" y="1895707"/>
                    <a:pt x="1832512" y="1895707"/>
                  </a:cubicBezTo>
                  <a:lnTo>
                    <a:pt x="30010" y="1895707"/>
                  </a:lnTo>
                  <a:cubicBezTo>
                    <a:pt x="13436" y="1895707"/>
                    <a:pt x="0" y="1882271"/>
                    <a:pt x="0" y="1865697"/>
                  </a:cubicBezTo>
                  <a:lnTo>
                    <a:pt x="0" y="30010"/>
                  </a:lnTo>
                  <a:cubicBezTo>
                    <a:pt x="0" y="13436"/>
                    <a:pt x="13436" y="0"/>
                    <a:pt x="30010" y="0"/>
                  </a:cubicBezTo>
                  <a:close/>
                </a:path>
              </a:pathLst>
            </a:custGeom>
            <a:solidFill>
              <a:srgbClr val="FFFFFF"/>
            </a:solidFill>
          </p:spPr>
          <p:txBody>
            <a:bodyPr/>
            <a:lstStyle/>
            <a:p>
              <a:endParaRPr lang="en-US"/>
            </a:p>
          </p:txBody>
        </p:sp>
        <p:sp>
          <p:nvSpPr>
            <p:cNvPr id="22" name="TextBox 22"/>
            <p:cNvSpPr txBox="1"/>
            <p:nvPr/>
          </p:nvSpPr>
          <p:spPr>
            <a:xfrm>
              <a:off x="0" y="-38100"/>
              <a:ext cx="1862522" cy="1933807"/>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2120584" y="8833447"/>
            <a:ext cx="5162812" cy="1243462"/>
          </a:xfrm>
          <a:custGeom>
            <a:avLst/>
            <a:gdLst/>
            <a:ahLst/>
            <a:cxnLst/>
            <a:rect l="l" t="t" r="r" b="b"/>
            <a:pathLst>
              <a:path w="5162812" h="1243462">
                <a:moveTo>
                  <a:pt x="0" y="0"/>
                </a:moveTo>
                <a:lnTo>
                  <a:pt x="5162813" y="0"/>
                </a:lnTo>
                <a:lnTo>
                  <a:pt x="5162813" y="1243461"/>
                </a:lnTo>
                <a:lnTo>
                  <a:pt x="0" y="1243461"/>
                </a:lnTo>
                <a:lnTo>
                  <a:pt x="0" y="0"/>
                </a:lnTo>
                <a:close/>
              </a:path>
            </a:pathLst>
          </a:custGeom>
          <a:blipFill>
            <a:blip r:embed="rId11">
              <a:alphaModFix amt="25000"/>
              <a:extLst>
                <a:ext uri="{96DAC541-7B7A-43D3-8B79-37D633B846F1}">
                  <asvg:svgBlip xmlns:asvg="http://schemas.microsoft.com/office/drawing/2016/SVG/main" r:embed="rId12"/>
                </a:ext>
              </a:extLst>
            </a:blip>
            <a:stretch>
              <a:fillRect t="-228524"/>
            </a:stretch>
          </a:blipFill>
          <a:ln cap="sq">
            <a:noFill/>
            <a:prstDash val="solid"/>
            <a:miter/>
          </a:ln>
        </p:spPr>
        <p:txBody>
          <a:bodyPr/>
          <a:lstStyle/>
          <a:p>
            <a:endParaRPr lang="en-US"/>
          </a:p>
        </p:txBody>
      </p:sp>
      <p:grpSp>
        <p:nvGrpSpPr>
          <p:cNvPr id="24" name="Group 24"/>
          <p:cNvGrpSpPr/>
          <p:nvPr/>
        </p:nvGrpSpPr>
        <p:grpSpPr>
          <a:xfrm>
            <a:off x="12123832" y="4006806"/>
            <a:ext cx="5159564" cy="5251494"/>
            <a:chOff x="0" y="0"/>
            <a:chExt cx="1862522" cy="1895707"/>
          </a:xfrm>
        </p:grpSpPr>
        <p:sp>
          <p:nvSpPr>
            <p:cNvPr id="25" name="Freeform 25"/>
            <p:cNvSpPr/>
            <p:nvPr/>
          </p:nvSpPr>
          <p:spPr>
            <a:xfrm>
              <a:off x="0" y="0"/>
              <a:ext cx="1862522" cy="1895707"/>
            </a:xfrm>
            <a:custGeom>
              <a:avLst/>
              <a:gdLst/>
              <a:ahLst/>
              <a:cxnLst/>
              <a:rect l="l" t="t" r="r" b="b"/>
              <a:pathLst>
                <a:path w="1862522" h="1895707">
                  <a:moveTo>
                    <a:pt x="30010" y="0"/>
                  </a:moveTo>
                  <a:lnTo>
                    <a:pt x="1832512" y="0"/>
                  </a:lnTo>
                  <a:cubicBezTo>
                    <a:pt x="1849086" y="0"/>
                    <a:pt x="1862522" y="13436"/>
                    <a:pt x="1862522" y="30010"/>
                  </a:cubicBezTo>
                  <a:lnTo>
                    <a:pt x="1862522" y="1865697"/>
                  </a:lnTo>
                  <a:cubicBezTo>
                    <a:pt x="1862522" y="1882271"/>
                    <a:pt x="1849086" y="1895707"/>
                    <a:pt x="1832512" y="1895707"/>
                  </a:cubicBezTo>
                  <a:lnTo>
                    <a:pt x="30010" y="1895707"/>
                  </a:lnTo>
                  <a:cubicBezTo>
                    <a:pt x="13436" y="1895707"/>
                    <a:pt x="0" y="1882271"/>
                    <a:pt x="0" y="1865697"/>
                  </a:cubicBezTo>
                  <a:lnTo>
                    <a:pt x="0" y="30010"/>
                  </a:lnTo>
                  <a:cubicBezTo>
                    <a:pt x="0" y="13436"/>
                    <a:pt x="13436" y="0"/>
                    <a:pt x="30010" y="0"/>
                  </a:cubicBezTo>
                  <a:close/>
                </a:path>
              </a:pathLst>
            </a:custGeom>
            <a:solidFill>
              <a:srgbClr val="FFFFFF"/>
            </a:solidFill>
          </p:spPr>
          <p:txBody>
            <a:bodyPr/>
            <a:lstStyle/>
            <a:p>
              <a:endParaRPr lang="en-US"/>
            </a:p>
          </p:txBody>
        </p:sp>
        <p:sp>
          <p:nvSpPr>
            <p:cNvPr id="26" name="TextBox 26"/>
            <p:cNvSpPr txBox="1"/>
            <p:nvPr/>
          </p:nvSpPr>
          <p:spPr>
            <a:xfrm>
              <a:off x="0" y="-38100"/>
              <a:ext cx="1862522" cy="1933807"/>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2808025" y="3234924"/>
            <a:ext cx="1543764" cy="154376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6B7B5E"/>
              </a:solidFill>
              <a:prstDash val="solid"/>
              <a:miter/>
            </a:ln>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8372118" y="3234924"/>
            <a:ext cx="1543764" cy="154376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6B7B5E"/>
              </a:solidFill>
              <a:prstDash val="solid"/>
              <a:miter/>
            </a:ln>
          </p:spPr>
          <p:txBody>
            <a:bodyPr/>
            <a:lstStyle/>
            <a:p>
              <a:endParaRPr lang="en-US"/>
            </a:p>
          </p:txBody>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3931732" y="3234924"/>
            <a:ext cx="1543764" cy="154376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52400" cap="sq">
              <a:solidFill>
                <a:srgbClr val="6B7B5E"/>
              </a:solidFill>
              <a:prstDash val="solid"/>
              <a:miter/>
            </a:ln>
          </p:spPr>
          <p:txBody>
            <a:bodyPr/>
            <a:lstStyle/>
            <a:p>
              <a:endParaRPr lang="en-US"/>
            </a:p>
          </p:txBody>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8651219" y="3551216"/>
            <a:ext cx="981083" cy="911181"/>
          </a:xfrm>
          <a:custGeom>
            <a:avLst/>
            <a:gdLst/>
            <a:ahLst/>
            <a:cxnLst/>
            <a:rect l="l" t="t" r="r" b="b"/>
            <a:pathLst>
              <a:path w="981083" h="911181">
                <a:moveTo>
                  <a:pt x="0" y="0"/>
                </a:moveTo>
                <a:lnTo>
                  <a:pt x="981083" y="0"/>
                </a:lnTo>
                <a:lnTo>
                  <a:pt x="981083" y="911181"/>
                </a:lnTo>
                <a:lnTo>
                  <a:pt x="0" y="91118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7" name="Freeform 37"/>
          <p:cNvSpPr/>
          <p:nvPr/>
        </p:nvSpPr>
        <p:spPr>
          <a:xfrm>
            <a:off x="14205739" y="3629113"/>
            <a:ext cx="992503" cy="755386"/>
          </a:xfrm>
          <a:custGeom>
            <a:avLst/>
            <a:gdLst/>
            <a:ahLst/>
            <a:cxnLst/>
            <a:rect l="l" t="t" r="r" b="b"/>
            <a:pathLst>
              <a:path w="992503" h="755386">
                <a:moveTo>
                  <a:pt x="0" y="0"/>
                </a:moveTo>
                <a:lnTo>
                  <a:pt x="992503" y="0"/>
                </a:lnTo>
                <a:lnTo>
                  <a:pt x="992503" y="755386"/>
                </a:lnTo>
                <a:lnTo>
                  <a:pt x="0" y="75538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38" name="Freeform 38"/>
          <p:cNvSpPr/>
          <p:nvPr/>
        </p:nvSpPr>
        <p:spPr>
          <a:xfrm>
            <a:off x="3154569" y="3581468"/>
            <a:ext cx="850676" cy="850676"/>
          </a:xfrm>
          <a:custGeom>
            <a:avLst/>
            <a:gdLst/>
            <a:ahLst/>
            <a:cxnLst/>
            <a:rect l="l" t="t" r="r" b="b"/>
            <a:pathLst>
              <a:path w="850676" h="850676">
                <a:moveTo>
                  <a:pt x="0" y="0"/>
                </a:moveTo>
                <a:lnTo>
                  <a:pt x="850676" y="0"/>
                </a:lnTo>
                <a:lnTo>
                  <a:pt x="850676" y="850676"/>
                </a:lnTo>
                <a:lnTo>
                  <a:pt x="0" y="85067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9" name="TextBox 39"/>
          <p:cNvSpPr txBox="1"/>
          <p:nvPr/>
        </p:nvSpPr>
        <p:spPr>
          <a:xfrm>
            <a:off x="1822470" y="4992773"/>
            <a:ext cx="3514874" cy="438785"/>
          </a:xfrm>
          <a:prstGeom prst="rect">
            <a:avLst/>
          </a:prstGeom>
        </p:spPr>
        <p:txBody>
          <a:bodyPr lIns="0" tIns="0" rIns="0" bIns="0" rtlCol="0" anchor="t">
            <a:spAutoFit/>
          </a:bodyPr>
          <a:lstStyle/>
          <a:p>
            <a:pPr algn="ctr">
              <a:lnSpc>
                <a:spcPts val="3639"/>
              </a:lnSpc>
            </a:pPr>
            <a:r>
              <a:rPr lang="en-US" sz="2599" b="1">
                <a:solidFill>
                  <a:srgbClr val="0F0F2E"/>
                </a:solidFill>
                <a:latin typeface="Inter Bold"/>
                <a:ea typeface="Inter Bold"/>
                <a:cs typeface="Inter Bold"/>
                <a:sym typeface="Inter Bold"/>
              </a:rPr>
              <a:t>HOME PAGE</a:t>
            </a:r>
          </a:p>
        </p:txBody>
      </p:sp>
      <p:sp>
        <p:nvSpPr>
          <p:cNvPr id="40" name="TextBox 40"/>
          <p:cNvSpPr txBox="1"/>
          <p:nvPr/>
        </p:nvSpPr>
        <p:spPr>
          <a:xfrm>
            <a:off x="7386563" y="4992773"/>
            <a:ext cx="3514874" cy="438785"/>
          </a:xfrm>
          <a:prstGeom prst="rect">
            <a:avLst/>
          </a:prstGeom>
        </p:spPr>
        <p:txBody>
          <a:bodyPr lIns="0" tIns="0" rIns="0" bIns="0" rtlCol="0" anchor="t">
            <a:spAutoFit/>
          </a:bodyPr>
          <a:lstStyle/>
          <a:p>
            <a:pPr algn="ctr">
              <a:lnSpc>
                <a:spcPts val="3639"/>
              </a:lnSpc>
            </a:pPr>
            <a:r>
              <a:rPr lang="en-US" sz="2599" b="1">
                <a:solidFill>
                  <a:srgbClr val="0F0F2E"/>
                </a:solidFill>
                <a:latin typeface="Inter Bold"/>
                <a:ea typeface="Inter Bold"/>
                <a:cs typeface="Inter Bold"/>
                <a:sym typeface="Inter Bold"/>
              </a:rPr>
              <a:t>PICTURES</a:t>
            </a:r>
          </a:p>
        </p:txBody>
      </p:sp>
      <p:sp>
        <p:nvSpPr>
          <p:cNvPr id="41" name="TextBox 41"/>
          <p:cNvSpPr txBox="1"/>
          <p:nvPr/>
        </p:nvSpPr>
        <p:spPr>
          <a:xfrm>
            <a:off x="1712482" y="5499889"/>
            <a:ext cx="3753112" cy="3501389"/>
          </a:xfrm>
          <a:prstGeom prst="rect">
            <a:avLst/>
          </a:prstGeom>
        </p:spPr>
        <p:txBody>
          <a:bodyPr lIns="0" tIns="0" rIns="0" bIns="0" rtlCol="0" anchor="t">
            <a:spAutoFit/>
          </a:bodyPr>
          <a:lstStyle/>
          <a:p>
            <a:pPr algn="ctr">
              <a:lnSpc>
                <a:spcPts val="2790"/>
              </a:lnSpc>
            </a:pPr>
            <a:r>
              <a:rPr lang="en-US" sz="1800">
                <a:solidFill>
                  <a:srgbClr val="0F0F2E"/>
                </a:solidFill>
                <a:latin typeface="Inter"/>
                <a:ea typeface="Inter"/>
                <a:cs typeface="Inter"/>
                <a:sym typeface="Inter"/>
              </a:rPr>
              <a:t>The home page of this site has full a search bar to ask questions that will also navigate you to the spesific thing/video/picture you are searching to find.</a:t>
            </a:r>
          </a:p>
          <a:p>
            <a:pPr algn="ctr">
              <a:lnSpc>
                <a:spcPts val="2790"/>
              </a:lnSpc>
            </a:pPr>
            <a:endParaRPr lang="en-US" sz="1800">
              <a:solidFill>
                <a:srgbClr val="0F0F2E"/>
              </a:solidFill>
              <a:latin typeface="Inter"/>
              <a:ea typeface="Inter"/>
              <a:cs typeface="Inter"/>
              <a:sym typeface="Inter"/>
            </a:endParaRPr>
          </a:p>
          <a:p>
            <a:pPr algn="ctr">
              <a:lnSpc>
                <a:spcPts val="2790"/>
              </a:lnSpc>
            </a:pPr>
            <a:r>
              <a:rPr lang="en-US" sz="1800">
                <a:solidFill>
                  <a:srgbClr val="0F0F2E"/>
                </a:solidFill>
                <a:latin typeface="Inter"/>
                <a:ea typeface="Inter"/>
                <a:cs typeface="Inter"/>
                <a:sym typeface="Inter"/>
              </a:rPr>
              <a:t>The is also an integrated AI assistant that will answer any questions are help with problems you are facing on the calculator.</a:t>
            </a:r>
          </a:p>
        </p:txBody>
      </p:sp>
      <p:sp>
        <p:nvSpPr>
          <p:cNvPr id="42" name="TextBox 42"/>
          <p:cNvSpPr txBox="1"/>
          <p:nvPr/>
        </p:nvSpPr>
        <p:spPr>
          <a:xfrm>
            <a:off x="7265205" y="5499889"/>
            <a:ext cx="3753112" cy="3501389"/>
          </a:xfrm>
          <a:prstGeom prst="rect">
            <a:avLst/>
          </a:prstGeom>
        </p:spPr>
        <p:txBody>
          <a:bodyPr lIns="0" tIns="0" rIns="0" bIns="0" rtlCol="0" anchor="t">
            <a:spAutoFit/>
          </a:bodyPr>
          <a:lstStyle/>
          <a:p>
            <a:pPr algn="ctr">
              <a:lnSpc>
                <a:spcPts val="2790"/>
              </a:lnSpc>
            </a:pPr>
            <a:r>
              <a:rPr lang="en-US" sz="1800">
                <a:solidFill>
                  <a:srgbClr val="0F0F2E"/>
                </a:solidFill>
                <a:latin typeface="Inter"/>
                <a:ea typeface="Inter"/>
                <a:cs typeface="Inter"/>
                <a:sym typeface="Inter"/>
              </a:rPr>
              <a:t>Within the other pages, namely :</a:t>
            </a:r>
          </a:p>
          <a:p>
            <a:pPr algn="ctr">
              <a:lnSpc>
                <a:spcPts val="2790"/>
              </a:lnSpc>
            </a:pPr>
            <a:r>
              <a:rPr lang="en-US" sz="1800" b="1">
                <a:solidFill>
                  <a:srgbClr val="0F0F2E"/>
                </a:solidFill>
                <a:latin typeface="Inter Bold"/>
                <a:ea typeface="Inter Bold"/>
                <a:cs typeface="Inter Bold"/>
                <a:sym typeface="Inter Bold"/>
              </a:rPr>
              <a:t>Interest Converter</a:t>
            </a:r>
          </a:p>
          <a:p>
            <a:pPr algn="ctr">
              <a:lnSpc>
                <a:spcPts val="2790"/>
              </a:lnSpc>
            </a:pPr>
            <a:r>
              <a:rPr lang="en-US" sz="1800" b="1">
                <a:solidFill>
                  <a:srgbClr val="0F0F2E"/>
                </a:solidFill>
                <a:latin typeface="Inter Bold"/>
                <a:ea typeface="Inter Bold"/>
                <a:cs typeface="Inter Bold"/>
                <a:sym typeface="Inter Bold"/>
              </a:rPr>
              <a:t>Date Converter</a:t>
            </a:r>
          </a:p>
          <a:p>
            <a:pPr algn="ctr">
              <a:lnSpc>
                <a:spcPts val="2790"/>
              </a:lnSpc>
            </a:pPr>
            <a:r>
              <a:rPr lang="en-US" sz="1800" b="1">
                <a:solidFill>
                  <a:srgbClr val="0F0F2E"/>
                </a:solidFill>
                <a:latin typeface="Inter Bold"/>
                <a:ea typeface="Inter Bold"/>
                <a:cs typeface="Inter Bold"/>
                <a:sym typeface="Inter Bold"/>
              </a:rPr>
              <a:t>Single Investment</a:t>
            </a:r>
          </a:p>
          <a:p>
            <a:pPr algn="ctr">
              <a:lnSpc>
                <a:spcPts val="2790"/>
              </a:lnSpc>
            </a:pPr>
            <a:r>
              <a:rPr lang="en-US" sz="1800" b="1">
                <a:solidFill>
                  <a:srgbClr val="0F0F2E"/>
                </a:solidFill>
                <a:latin typeface="Inter Bold"/>
                <a:ea typeface="Inter Bold"/>
                <a:cs typeface="Inter Bold"/>
                <a:sym typeface="Inter Bold"/>
              </a:rPr>
              <a:t>Annuities</a:t>
            </a:r>
          </a:p>
          <a:p>
            <a:pPr algn="ctr">
              <a:lnSpc>
                <a:spcPts val="2790"/>
              </a:lnSpc>
            </a:pPr>
            <a:r>
              <a:rPr lang="en-US" sz="1800" b="1">
                <a:solidFill>
                  <a:srgbClr val="0F0F2E"/>
                </a:solidFill>
                <a:latin typeface="Inter Bold"/>
                <a:ea typeface="Inter Bold"/>
                <a:cs typeface="Inter Bold"/>
                <a:sym typeface="Inter Bold"/>
              </a:rPr>
              <a:t>Increasing Annuity</a:t>
            </a:r>
          </a:p>
          <a:p>
            <a:pPr algn="ctr">
              <a:lnSpc>
                <a:spcPts val="2790"/>
              </a:lnSpc>
            </a:pPr>
            <a:r>
              <a:rPr lang="en-US" sz="1800" b="1">
                <a:solidFill>
                  <a:srgbClr val="0F0F2E"/>
                </a:solidFill>
                <a:latin typeface="Inter Bold"/>
                <a:ea typeface="Inter Bold"/>
                <a:cs typeface="Inter Bold"/>
                <a:sym typeface="Inter Bold"/>
              </a:rPr>
              <a:t>Loan Calculator</a:t>
            </a:r>
          </a:p>
          <a:p>
            <a:pPr algn="ctr">
              <a:lnSpc>
                <a:spcPts val="2790"/>
              </a:lnSpc>
            </a:pPr>
            <a:r>
              <a:rPr lang="en-US" sz="1800">
                <a:solidFill>
                  <a:srgbClr val="0F0F2E"/>
                </a:solidFill>
                <a:latin typeface="Inter"/>
                <a:ea typeface="Inter"/>
                <a:cs typeface="Inter"/>
                <a:sym typeface="Inter"/>
              </a:rPr>
              <a:t>will be where you can find related pictures that offer explanations through visual aids.</a:t>
            </a:r>
          </a:p>
        </p:txBody>
      </p:sp>
      <p:sp>
        <p:nvSpPr>
          <p:cNvPr id="43" name="TextBox 43"/>
          <p:cNvSpPr txBox="1"/>
          <p:nvPr/>
        </p:nvSpPr>
        <p:spPr>
          <a:xfrm>
            <a:off x="12952848" y="4992773"/>
            <a:ext cx="3514874" cy="438785"/>
          </a:xfrm>
          <a:prstGeom prst="rect">
            <a:avLst/>
          </a:prstGeom>
        </p:spPr>
        <p:txBody>
          <a:bodyPr lIns="0" tIns="0" rIns="0" bIns="0" rtlCol="0" anchor="t">
            <a:spAutoFit/>
          </a:bodyPr>
          <a:lstStyle/>
          <a:p>
            <a:pPr algn="ctr">
              <a:lnSpc>
                <a:spcPts val="3639"/>
              </a:lnSpc>
            </a:pPr>
            <a:r>
              <a:rPr lang="en-US" sz="2599" b="1">
                <a:solidFill>
                  <a:srgbClr val="0F0F2E"/>
                </a:solidFill>
                <a:latin typeface="Inter Bold"/>
                <a:ea typeface="Inter Bold"/>
                <a:cs typeface="Inter Bold"/>
                <a:sym typeface="Inter Bold"/>
              </a:rPr>
              <a:t>VIDEOS</a:t>
            </a:r>
          </a:p>
        </p:txBody>
      </p:sp>
      <p:sp>
        <p:nvSpPr>
          <p:cNvPr id="44" name="TextBox 44"/>
          <p:cNvSpPr txBox="1"/>
          <p:nvPr/>
        </p:nvSpPr>
        <p:spPr>
          <a:xfrm>
            <a:off x="12833729" y="5499889"/>
            <a:ext cx="3753112" cy="3501389"/>
          </a:xfrm>
          <a:prstGeom prst="rect">
            <a:avLst/>
          </a:prstGeom>
        </p:spPr>
        <p:txBody>
          <a:bodyPr lIns="0" tIns="0" rIns="0" bIns="0" rtlCol="0" anchor="t">
            <a:spAutoFit/>
          </a:bodyPr>
          <a:lstStyle/>
          <a:p>
            <a:pPr algn="ctr">
              <a:lnSpc>
                <a:spcPts val="2790"/>
              </a:lnSpc>
            </a:pPr>
            <a:r>
              <a:rPr lang="en-US" sz="1800">
                <a:solidFill>
                  <a:srgbClr val="0F0F2E"/>
                </a:solidFill>
                <a:latin typeface="Inter"/>
                <a:ea typeface="Inter"/>
                <a:cs typeface="Inter"/>
                <a:sym typeface="Inter"/>
              </a:rPr>
              <a:t>Within the other pages, namely :</a:t>
            </a:r>
          </a:p>
          <a:p>
            <a:pPr algn="ctr">
              <a:lnSpc>
                <a:spcPts val="2790"/>
              </a:lnSpc>
            </a:pPr>
            <a:r>
              <a:rPr lang="en-US" sz="1800" b="1">
                <a:solidFill>
                  <a:srgbClr val="0F0F2E"/>
                </a:solidFill>
                <a:latin typeface="Inter Bold"/>
                <a:ea typeface="Inter Bold"/>
                <a:cs typeface="Inter Bold"/>
                <a:sym typeface="Inter Bold"/>
              </a:rPr>
              <a:t>Interest Converter</a:t>
            </a:r>
          </a:p>
          <a:p>
            <a:pPr algn="ctr">
              <a:lnSpc>
                <a:spcPts val="2790"/>
              </a:lnSpc>
            </a:pPr>
            <a:r>
              <a:rPr lang="en-US" sz="1800" b="1">
                <a:solidFill>
                  <a:srgbClr val="0F0F2E"/>
                </a:solidFill>
                <a:latin typeface="Inter Bold"/>
                <a:ea typeface="Inter Bold"/>
                <a:cs typeface="Inter Bold"/>
                <a:sym typeface="Inter Bold"/>
              </a:rPr>
              <a:t>Date Converter</a:t>
            </a:r>
          </a:p>
          <a:p>
            <a:pPr algn="ctr">
              <a:lnSpc>
                <a:spcPts val="2790"/>
              </a:lnSpc>
            </a:pPr>
            <a:r>
              <a:rPr lang="en-US" sz="1800" b="1">
                <a:solidFill>
                  <a:srgbClr val="0F0F2E"/>
                </a:solidFill>
                <a:latin typeface="Inter Bold"/>
                <a:ea typeface="Inter Bold"/>
                <a:cs typeface="Inter Bold"/>
                <a:sym typeface="Inter Bold"/>
              </a:rPr>
              <a:t>Single Investment</a:t>
            </a:r>
          </a:p>
          <a:p>
            <a:pPr algn="ctr">
              <a:lnSpc>
                <a:spcPts val="2790"/>
              </a:lnSpc>
            </a:pPr>
            <a:r>
              <a:rPr lang="en-US" sz="1800" b="1">
                <a:solidFill>
                  <a:srgbClr val="0F0F2E"/>
                </a:solidFill>
                <a:latin typeface="Inter Bold"/>
                <a:ea typeface="Inter Bold"/>
                <a:cs typeface="Inter Bold"/>
                <a:sym typeface="Inter Bold"/>
              </a:rPr>
              <a:t>Annuities</a:t>
            </a:r>
          </a:p>
          <a:p>
            <a:pPr algn="ctr">
              <a:lnSpc>
                <a:spcPts val="2790"/>
              </a:lnSpc>
            </a:pPr>
            <a:r>
              <a:rPr lang="en-US" sz="1800" b="1">
                <a:solidFill>
                  <a:srgbClr val="0F0F2E"/>
                </a:solidFill>
                <a:latin typeface="Inter Bold"/>
                <a:ea typeface="Inter Bold"/>
                <a:cs typeface="Inter Bold"/>
                <a:sym typeface="Inter Bold"/>
              </a:rPr>
              <a:t>Increasing Annuity</a:t>
            </a:r>
          </a:p>
          <a:p>
            <a:pPr algn="ctr">
              <a:lnSpc>
                <a:spcPts val="2790"/>
              </a:lnSpc>
            </a:pPr>
            <a:r>
              <a:rPr lang="en-US" sz="1800" b="1">
                <a:solidFill>
                  <a:srgbClr val="0F0F2E"/>
                </a:solidFill>
                <a:latin typeface="Inter Bold"/>
                <a:ea typeface="Inter Bold"/>
                <a:cs typeface="Inter Bold"/>
                <a:sym typeface="Inter Bold"/>
              </a:rPr>
              <a:t>Loan Calculator</a:t>
            </a:r>
          </a:p>
          <a:p>
            <a:pPr algn="ctr">
              <a:lnSpc>
                <a:spcPts val="2790"/>
              </a:lnSpc>
            </a:pPr>
            <a:r>
              <a:rPr lang="en-US" sz="1800">
                <a:solidFill>
                  <a:srgbClr val="0F0F2E"/>
                </a:solidFill>
                <a:latin typeface="Inter"/>
                <a:ea typeface="Inter"/>
                <a:cs typeface="Inter"/>
                <a:sym typeface="Inter"/>
              </a:rPr>
              <a:t>will be where you can find related videos that offer explanations through visual aids.</a:t>
            </a:r>
          </a:p>
        </p:txBody>
      </p:sp>
      <p:sp>
        <p:nvSpPr>
          <p:cNvPr id="45" name="Freeform 45"/>
          <p:cNvSpPr/>
          <p:nvPr/>
        </p:nvSpPr>
        <p:spPr>
          <a:xfrm>
            <a:off x="5099819" y="1290285"/>
            <a:ext cx="1498534" cy="357775"/>
          </a:xfrm>
          <a:custGeom>
            <a:avLst/>
            <a:gdLst/>
            <a:ahLst/>
            <a:cxnLst/>
            <a:rect l="l" t="t" r="r" b="b"/>
            <a:pathLst>
              <a:path w="1498534" h="357775">
                <a:moveTo>
                  <a:pt x="0" y="0"/>
                </a:moveTo>
                <a:lnTo>
                  <a:pt x="1498534" y="0"/>
                </a:lnTo>
                <a:lnTo>
                  <a:pt x="1498534" y="357775"/>
                </a:lnTo>
                <a:lnTo>
                  <a:pt x="0" y="35777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6" name="TextBox 46"/>
          <p:cNvSpPr txBox="1"/>
          <p:nvPr/>
        </p:nvSpPr>
        <p:spPr>
          <a:xfrm>
            <a:off x="5099819" y="518760"/>
            <a:ext cx="8088361" cy="771525"/>
          </a:xfrm>
          <a:prstGeom prst="rect">
            <a:avLst/>
          </a:prstGeom>
        </p:spPr>
        <p:txBody>
          <a:bodyPr lIns="0" tIns="0" rIns="0" bIns="0" rtlCol="0" anchor="t">
            <a:spAutoFit/>
          </a:bodyPr>
          <a:lstStyle/>
          <a:p>
            <a:pPr algn="l">
              <a:lnSpc>
                <a:spcPts val="6120"/>
              </a:lnSpc>
            </a:pPr>
            <a:r>
              <a:rPr lang="en-US" sz="5100" b="1">
                <a:solidFill>
                  <a:srgbClr val="0F0F2E"/>
                </a:solidFill>
                <a:latin typeface="Inter Bold"/>
                <a:ea typeface="Inter Bold"/>
                <a:cs typeface="Inter Bold"/>
                <a:sym typeface="Inter Bold"/>
              </a:rPr>
              <a:t>WEBSITE INSTRUCTIONS</a:t>
            </a:r>
          </a:p>
        </p:txBody>
      </p:sp>
      <p:sp>
        <p:nvSpPr>
          <p:cNvPr id="47" name="TextBox 47"/>
          <p:cNvSpPr txBox="1"/>
          <p:nvPr/>
        </p:nvSpPr>
        <p:spPr>
          <a:xfrm>
            <a:off x="6078586" y="1763512"/>
            <a:ext cx="6126350" cy="1096644"/>
          </a:xfrm>
          <a:prstGeom prst="rect">
            <a:avLst/>
          </a:prstGeom>
        </p:spPr>
        <p:txBody>
          <a:bodyPr lIns="0" tIns="0" rIns="0" bIns="0" rtlCol="0" anchor="t">
            <a:spAutoFit/>
          </a:bodyPr>
          <a:lstStyle/>
          <a:p>
            <a:pPr algn="ctr">
              <a:lnSpc>
                <a:spcPts val="2945"/>
              </a:lnSpc>
            </a:pPr>
            <a:r>
              <a:rPr lang="en-US" sz="1900" b="1">
                <a:solidFill>
                  <a:srgbClr val="0F0F2E"/>
                </a:solidFill>
                <a:latin typeface="Inter Bold"/>
                <a:ea typeface="Inter Bold"/>
                <a:cs typeface="Inter Bold"/>
                <a:sym typeface="Inter Bold"/>
              </a:rPr>
              <a:t>Here you’ll find instructions of the purpose of the pages on the website and try and give you more clarity on how to navigate the site with ease.</a:t>
            </a:r>
          </a:p>
        </p:txBody>
      </p:sp>
      <p:pic>
        <p:nvPicPr>
          <p:cNvPr id="48" name="Audio Recording 19 Aug 2025 at 1:36:12 AM">
            <a:hlinkClick r:id="" action="ppaction://media"/>
            <a:extLst>
              <a:ext uri="{FF2B5EF4-FFF2-40B4-BE49-F238E27FC236}">
                <a16:creationId xmlns:a16="http://schemas.microsoft.com/office/drawing/2014/main" id="{7DE831FE-52E1-339A-B475-114F6ECD886B}"/>
              </a:ext>
            </a:extLst>
          </p:cNvPr>
          <p:cNvPicPr>
            <a:picLocks noChangeAspect="1"/>
          </p:cNvPicPr>
          <p:nvPr>
            <a:audioFile r:link="rId2"/>
            <p:extLst>
              <p:ext uri="{DAA4B4D4-6D71-4841-9C94-3DE7FCFB9230}">
                <p14:media xmlns:p14="http://schemas.microsoft.com/office/powerpoint/2010/main" r:embed="rId1"/>
              </p:ext>
            </p:extLst>
          </p:nvPr>
        </p:nvPicPr>
        <p:blipFill>
          <a:blip r:embed="rId21">
            <a:duotone>
              <a:prstClr val="black"/>
              <a:schemeClr val="accent1">
                <a:tint val="45000"/>
                <a:satMod val="400000"/>
              </a:schemeClr>
            </a:duotone>
          </a:blip>
          <a:stretch>
            <a:fillRect/>
          </a:stretch>
        </p:blipFill>
        <p:spPr>
          <a:xfrm>
            <a:off x="3184370" y="481648"/>
            <a:ext cx="812800" cy="812800"/>
          </a:xfrm>
          <a:prstGeom prst="rect">
            <a:avLst/>
          </a:prstGeom>
          <a:solidFill>
            <a:srgbClr val="68765F"/>
          </a:solidFill>
          <a:ln>
            <a:solidFill>
              <a:schemeClr val="bg1"/>
            </a:solid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1017</Words>
  <Application>Microsoft Macintosh PowerPoint</Application>
  <PresentationFormat>Custom</PresentationFormat>
  <Paragraphs>122</Paragraphs>
  <Slides>11</Slides>
  <Notes>0</Notes>
  <HiddenSlides>0</HiddenSlides>
  <MMClips>11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Apricots</vt:lpstr>
      <vt:lpstr>Calibri</vt:lpstr>
      <vt:lpstr>Inter Bold</vt:lpstr>
      <vt:lpstr>Inter</vt:lpstr>
      <vt:lpstr>Impact</vt:lpstr>
      <vt:lpstr>Arial</vt:lpstr>
      <vt:lpstr>Lilita One</vt:lpstr>
      <vt:lpstr>Rubik One</vt:lpstr>
      <vt:lpstr>Inter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BWIA121_PRESENTATION</dc:title>
  <cp:lastModifiedBy>Drytton Barnard</cp:lastModifiedBy>
  <cp:revision>1</cp:revision>
  <dcterms:created xsi:type="dcterms:W3CDTF">2006-08-16T00:00:00Z</dcterms:created>
  <dcterms:modified xsi:type="dcterms:W3CDTF">2025-08-21T12:52:19Z</dcterms:modified>
  <dc:identifier>DAGt-M7BgWk</dc:identifier>
</cp:coreProperties>
</file>